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7" r:id="rId9"/>
    <p:sldId id="266" r:id="rId10"/>
    <p:sldId id="275" r:id="rId11"/>
    <p:sldId id="270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-558" y="-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CF1FE-9CEB-465A-B4A0-7DBD2C854FE2}" type="datetimeFigureOut">
              <a:rPr lang="en-US" smtClean="0"/>
              <a:t>11/9/2020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210B5-5808-489A-9F60-259BAECCF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8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6975D-90D8-44C7-9108-C29D293273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9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2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5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1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4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1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4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0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4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208" y="545448"/>
            <a:ext cx="10258425" cy="2257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18611" y="5501943"/>
            <a:ext cx="269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American </a:t>
            </a:r>
            <a:r>
              <a:rPr lang="en-US" sz="1600" dirty="0" smtClean="0">
                <a:latin typeface="Georgia" panose="02040502050405020303" pitchFamily="18" charset="0"/>
              </a:rPr>
              <a:t>Goldfinch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by Bob </a:t>
            </a:r>
            <a:r>
              <a:rPr lang="en-US" sz="1600" dirty="0">
                <a:latin typeface="Georgia" panose="02040502050405020303" pitchFamily="18" charset="0"/>
              </a:rPr>
              <a:t>Vuxinic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992" y="2602681"/>
            <a:ext cx="6459620" cy="359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0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45" y="199923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Behavioral Interactions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566" y="1216648"/>
            <a:ext cx="5252635" cy="4351338"/>
          </a:xfrm>
        </p:spPr>
        <p:txBody>
          <a:bodyPr>
            <a:normAutofit/>
          </a:bodyPr>
          <a:lstStyle/>
          <a:p>
            <a:pPr marL="457189" lvl="1" indent="0">
              <a:buNone/>
            </a:pPr>
            <a:r>
              <a:rPr lang="en-US" b="1" dirty="0" smtClean="0">
                <a:latin typeface="Georgia" panose="02040502050405020303" pitchFamily="18" charset="0"/>
              </a:rPr>
              <a:t>Displacement </a:t>
            </a:r>
            <a:r>
              <a:rPr lang="en-US" dirty="0" smtClean="0">
                <a:latin typeface="Georgia" panose="02040502050405020303" pitchFamily="18" charset="0"/>
              </a:rPr>
              <a:t>= When </a:t>
            </a:r>
            <a:r>
              <a:rPr lang="en-US" dirty="0">
                <a:latin typeface="Georgia" panose="02040502050405020303" pitchFamily="18" charset="0"/>
              </a:rPr>
              <a:t>one bird (the “source”) tries to take over a </a:t>
            </a:r>
            <a:r>
              <a:rPr lang="en-US" dirty="0" smtClean="0">
                <a:latin typeface="Georgia" panose="02040502050405020303" pitchFamily="18" charset="0"/>
              </a:rPr>
              <a:t>resource-food or a perch occupied </a:t>
            </a:r>
            <a:r>
              <a:rPr lang="en-US" dirty="0">
                <a:latin typeface="Georgia" panose="02040502050405020303" pitchFamily="18" charset="0"/>
              </a:rPr>
              <a:t>by another bird (the “target</a:t>
            </a:r>
            <a:r>
              <a:rPr lang="en-US" dirty="0" smtClean="0">
                <a:latin typeface="Georgia" panose="02040502050405020303" pitchFamily="18" charset="0"/>
              </a:rPr>
              <a:t>”).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253" y="121664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Predation</a:t>
            </a:r>
            <a:r>
              <a:rPr lang="en-US" sz="2400" dirty="0">
                <a:latin typeface="Georgia" panose="02040502050405020303" pitchFamily="18" charset="0"/>
              </a:rPr>
              <a:t> = When one bird (the “source”) attempts to capture or kill another bird (the “target</a:t>
            </a:r>
            <a:r>
              <a:rPr lang="en-US" sz="2400" dirty="0" smtClean="0">
                <a:latin typeface="Georgia" panose="02040502050405020303" pitchFamily="18" charset="0"/>
              </a:rPr>
              <a:t>”). </a:t>
            </a:r>
            <a:endParaRPr lang="en-US" sz="2400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2260" y="508762"/>
            <a:ext cx="3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Record both successful and </a:t>
            </a:r>
          </a:p>
          <a:p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unsuccessful interactions!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87" y="2331579"/>
            <a:ext cx="4190333" cy="299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42254" y="5324254"/>
            <a:ext cx="529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Sharp-shinned Hawk (source) depredates European Starling (target). Photo by Karen Burke.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10991" r="10215" b="16522"/>
          <a:stretch/>
        </p:blipFill>
        <p:spPr>
          <a:xfrm>
            <a:off x="1135615" y="2550111"/>
            <a:ext cx="4100147" cy="277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38200" y="5316354"/>
            <a:ext cx="495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Northern Flicker (source) displaces European Starling (target). Photo by Pam Koch.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2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Record Weather &amp; Time 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6" y="1299451"/>
            <a:ext cx="11229694" cy="450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58" y="1988189"/>
            <a:ext cx="3830053" cy="1900948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What was the weather like during your count days?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How much time did you spend watching your site? 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551" y="5670192"/>
            <a:ext cx="3501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Tufted Titmouse by Bob Vuxinic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8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39" y="281761"/>
            <a:ext cx="11930063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Enhance Your Experience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527" y="1325040"/>
            <a:ext cx="5637735" cy="467397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Georgia" panose="02040502050405020303" pitchFamily="18" charset="0"/>
              </a:rPr>
              <a:t>Digital Resources: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Cornell Lab of Ornithology website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Merlin smartphone App (Cornell Lab)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eBird (Cornell Lab)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iNaturalist smartphone App (Natl. Geo. &amp; CA Ac. of Sci.)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Discus website (SC State Library)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eBooks &amp; Audiobooks (ACL Overdrive, Libby &amp; Hoopla)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Greenville County Bird Club website &amp; Facebook page- Upstate Bird Forum</a:t>
            </a:r>
          </a:p>
          <a:p>
            <a:pPr lvl="1">
              <a:spcBef>
                <a:spcPts val="0"/>
              </a:spcBef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09810"/>
            <a:ext cx="5853546" cy="4827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Georgia" pitchFamily="18" charset="0"/>
              </a:rPr>
              <a:t>Print Resources: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Birds of The Carolinas Field Guide (Stan Tekiela)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Peterson Field Guide to Birds of North America (Roger Tory Peterson)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Birds of the Carolinas (Potter, Parnell &amp; Teulings)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Sibley Birds East (David Allen Sibley)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Look Up! Bird-Watching in Your Own Backyard (Annette LeBlanc Cate)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Backyard Birds of Winter (Carol Lerner)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About Birds: A Guide for Children (Cathryn Sill)</a:t>
            </a:r>
          </a:p>
          <a:p>
            <a:pPr lvl="1"/>
            <a:r>
              <a:rPr lang="en-US" sz="2000" dirty="0" smtClean="0">
                <a:latin typeface="Georgia" pitchFamily="18" charset="0"/>
              </a:rPr>
              <a:t>Backyard Birds: An Introduction (Robert Bateman)</a:t>
            </a:r>
          </a:p>
          <a:p>
            <a:pPr marL="457189" lvl="1" indent="0">
              <a:buNone/>
            </a:pP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*AND many more available from ACL!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8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46293" y="42624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Get Involved!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56254" y="974080"/>
            <a:ext cx="6560250" cy="48448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4" y="1460120"/>
            <a:ext cx="5181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Visit us on a </a:t>
            </a:r>
            <a:r>
              <a:rPr lang="en-US" sz="2400" b="1" i="1" dirty="0" smtClean="0">
                <a:latin typeface="Georgia" panose="02040502050405020303" pitchFamily="18" charset="0"/>
              </a:rPr>
              <a:t>Friday or  Saturday </a:t>
            </a:r>
            <a:r>
              <a:rPr lang="en-US" sz="2400" dirty="0" smtClean="0">
                <a:latin typeface="Georgia" panose="02040502050405020303" pitchFamily="18" charset="0"/>
              </a:rPr>
              <a:t>between </a:t>
            </a:r>
            <a:r>
              <a:rPr lang="en-US" sz="2400" b="1" i="1" dirty="0" smtClean="0">
                <a:latin typeface="Georgia" panose="02040502050405020303" pitchFamily="18" charset="0"/>
              </a:rPr>
              <a:t>Nov. 14</a:t>
            </a:r>
            <a:r>
              <a:rPr lang="en-US" sz="2400" b="1" i="1" baseline="30000" dirty="0" smtClean="0">
                <a:latin typeface="Georgia" panose="02040502050405020303" pitchFamily="18" charset="0"/>
              </a:rPr>
              <a:t>th</a:t>
            </a:r>
            <a:r>
              <a:rPr lang="en-US" sz="2400" b="1" i="1" dirty="0" smtClean="0">
                <a:latin typeface="Georgia" panose="02040502050405020303" pitchFamily="18" charset="0"/>
              </a:rPr>
              <a:t> – Apr. 9</a:t>
            </a:r>
            <a:r>
              <a:rPr lang="en-US" sz="2400" b="1" i="1" baseline="30000" dirty="0" smtClean="0">
                <a:latin typeface="Georgia" panose="02040502050405020303" pitchFamily="18" charset="0"/>
              </a:rPr>
              <a:t>th</a:t>
            </a:r>
            <a:r>
              <a:rPr lang="en-US" sz="2400" b="1" i="1" dirty="0" smtClean="0">
                <a:latin typeface="Georgia" panose="02040502050405020303" pitchFamily="18" charset="0"/>
              </a:rPr>
              <a:t> </a:t>
            </a:r>
            <a:endParaRPr lang="en-US" sz="800" b="1" i="1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Pick up a </a:t>
            </a:r>
            <a:r>
              <a:rPr lang="en-US" sz="2400" b="1" i="1" dirty="0" smtClean="0">
                <a:latin typeface="Georgia" panose="02040502050405020303" pitchFamily="18" charset="0"/>
              </a:rPr>
              <a:t>Tally Sheet </a:t>
            </a:r>
            <a:r>
              <a:rPr lang="en-US" sz="2400" dirty="0" smtClean="0">
                <a:latin typeface="Georgia" panose="02040502050405020303" pitchFamily="18" charset="0"/>
              </a:rPr>
              <a:t>with instructions from our display or desk.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Choose an available </a:t>
            </a:r>
            <a:r>
              <a:rPr lang="en-US" sz="2400" b="1" i="1" dirty="0" smtClean="0">
                <a:latin typeface="Georgia" panose="02040502050405020303" pitchFamily="18" charset="0"/>
              </a:rPr>
              <a:t>field guide</a:t>
            </a:r>
            <a:r>
              <a:rPr lang="en-US" sz="2400" b="1" dirty="0" smtClean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from our display; use our  </a:t>
            </a:r>
            <a:r>
              <a:rPr lang="en-US" sz="2400" b="1" i="1" dirty="0">
                <a:latin typeface="Georgia" panose="02040502050405020303" pitchFamily="18" charset="0"/>
              </a:rPr>
              <a:t>Common Feeder Birds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smtClean="0">
                <a:latin typeface="Georgia" panose="02040502050405020303" pitchFamily="18" charset="0"/>
              </a:rPr>
              <a:t>Poster</a:t>
            </a:r>
            <a:r>
              <a:rPr lang="en-US" sz="2400" dirty="0" smtClean="0">
                <a:latin typeface="Georgia" panose="02040502050405020303" pitchFamily="18" charset="0"/>
              </a:rPr>
              <a:t>; or use a free smart phone app such as </a:t>
            </a:r>
            <a:r>
              <a:rPr lang="en-US" sz="2400" b="1" i="1" dirty="0" smtClean="0">
                <a:latin typeface="Georgia" panose="02040502050405020303" pitchFamily="18" charset="0"/>
              </a:rPr>
              <a:t>Merlin</a:t>
            </a:r>
            <a:r>
              <a:rPr lang="en-US" sz="2400" dirty="0" smtClean="0">
                <a:latin typeface="Georgia" panose="02040502050405020303" pitchFamily="18" charset="0"/>
              </a:rPr>
              <a:t>.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Choose a spot at our </a:t>
            </a:r>
            <a:r>
              <a:rPr lang="en-US" sz="2400" b="1" i="1" dirty="0" smtClean="0">
                <a:latin typeface="Georgia" panose="02040502050405020303" pitchFamily="18" charset="0"/>
              </a:rPr>
              <a:t>courtyard windows</a:t>
            </a:r>
            <a:r>
              <a:rPr lang="en-US" sz="2400" dirty="0" smtClean="0">
                <a:latin typeface="Georgia" panose="02040502050405020303" pitchFamily="18" charset="0"/>
              </a:rPr>
              <a:t>, or on a </a:t>
            </a:r>
            <a:r>
              <a:rPr lang="en-US" sz="2400" b="1" i="1" dirty="0" smtClean="0">
                <a:latin typeface="Georgia" panose="02040502050405020303" pitchFamily="18" charset="0"/>
              </a:rPr>
              <a:t>courtyard bench </a:t>
            </a:r>
            <a:r>
              <a:rPr lang="en-US" sz="2400" dirty="0" smtClean="0">
                <a:latin typeface="Georgia" panose="02040502050405020303" pitchFamily="18" charset="0"/>
              </a:rPr>
              <a:t>to wait and watch quietly, and as motionless as possible.</a:t>
            </a:r>
          </a:p>
          <a:p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Please be courteous and considerate of other bird watchers and remain physically distanced.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6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35" y="1234135"/>
            <a:ext cx="6665077" cy="476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65259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Anyone who feeds birds can participate</a:t>
            </a:r>
          </a:p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Repeated counts November – April</a:t>
            </a:r>
          </a:p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Maximum number of each </a:t>
            </a:r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species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Provides presence </a:t>
            </a:r>
            <a:r>
              <a:rPr lang="en-US" altLang="en-US" sz="2400" i="1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</a:t>
            </a:r>
          </a:p>
          <a:p>
            <a:pPr marL="0" indent="0">
              <a:buNone/>
            </a:pPr>
            <a:r>
              <a:rPr lang="en-US" altLang="en-US" sz="2400" i="1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i="1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absence data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Behavioral Interactions </a:t>
            </a:r>
          </a:p>
          <a:p>
            <a:pPr marL="0" indent="0"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702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What is Project FeederWatch?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2712" y="5419155"/>
            <a:ext cx="192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Blue Jay by </a:t>
            </a:r>
            <a:br>
              <a:rPr lang="en-US" sz="1600" dirty="0" smtClean="0">
                <a:latin typeface="Georgia" panose="02040502050405020303" pitchFamily="18" charset="0"/>
              </a:rPr>
            </a:br>
            <a:r>
              <a:rPr lang="en-US" sz="1600" dirty="0" smtClean="0">
                <a:latin typeface="Georgia" panose="02040502050405020303" pitchFamily="18" charset="0"/>
              </a:rPr>
              <a:t>Maria Corcacas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2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53" y="1057414"/>
            <a:ext cx="6373427" cy="4762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The Numbers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20" y="146885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20,000 participants / year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52,000 count sites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100 </a:t>
            </a:r>
            <a:r>
              <a:rPr lang="en-US" altLang="en-US" sz="22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million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birds reported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4.2 </a:t>
            </a:r>
            <a:r>
              <a:rPr lang="en-US" altLang="en-US" sz="22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million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hours of volunteer time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2 books,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26+ 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scientific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papers</a:t>
            </a:r>
          </a:p>
          <a:p>
            <a:pPr>
              <a:spcAft>
                <a:spcPct val="25000"/>
              </a:spcAft>
            </a:pP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Started in 1977 by Bird Studies Canada</a:t>
            </a:r>
          </a:p>
          <a:p>
            <a:pPr>
              <a:spcAft>
                <a:spcPct val="25000"/>
              </a:spcAft>
            </a:pP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Cornell Lab of Ornithology joined in 1987</a:t>
            </a:r>
            <a:endParaRPr lang="en-US" altLang="en-US" sz="2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Fully funded by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participant fees 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and gifts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9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5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FeederWatch is Citizen Science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69" y="15335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Georgia" panose="02040502050405020303" pitchFamily="18" charset="0"/>
              </a:rPr>
              <a:t>What is Citizen Science?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" b="1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Involves the public in scientific research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Answers large-scale &amp; longitudinal questions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Promotes environmental awareness &amp; 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  scientific literacy 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Your observations are important! 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114" y="1300273"/>
            <a:ext cx="3128020" cy="493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5400000">
            <a:off x="10242654" y="5054179"/>
            <a:ext cx="2297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Amanda Boyarshinov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0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20" y="3763378"/>
            <a:ext cx="2753347" cy="272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372" y="5007650"/>
            <a:ext cx="2478592" cy="1466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830" y="5785446"/>
            <a:ext cx="3885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Eurasian Collard-Doves spread across North America by Kevin Carver 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74" y="2267288"/>
            <a:ext cx="2314750" cy="354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07" y="1212301"/>
            <a:ext cx="10515600" cy="4351338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Georgia" panose="02040502050405020303" pitchFamily="18" charset="0"/>
              </a:rPr>
              <a:t>Understand shifting bird populations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Follow winter range expansions or contractions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Record irruptions for winter finches and other species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Track </a:t>
            </a:r>
            <a:r>
              <a:rPr lang="en-US" sz="2200" dirty="0">
                <a:latin typeface="Georgia" panose="02040502050405020303" pitchFamily="18" charset="0"/>
              </a:rPr>
              <a:t>the spread of </a:t>
            </a:r>
            <a:r>
              <a:rPr lang="en-US" sz="2200" dirty="0" smtClean="0">
                <a:latin typeface="Georgia" panose="02040502050405020303" pitchFamily="18" charset="0"/>
              </a:rPr>
              <a:t>non-native </a:t>
            </a:r>
            <a:r>
              <a:rPr lang="en-US" sz="2200" dirty="0">
                <a:latin typeface="Georgia" panose="02040502050405020303" pitchFamily="18" charset="0"/>
              </a:rPr>
              <a:t>species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Monitor disease </a:t>
            </a:r>
            <a:r>
              <a:rPr lang="en-US" sz="2200" dirty="0" smtClean="0">
                <a:latin typeface="Georgia" panose="02040502050405020303" pitchFamily="18" charset="0"/>
              </a:rPr>
              <a:t>outbreaks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And much more! </a:t>
            </a:r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07" y="2556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latin typeface="Georgia" panose="02040502050405020303" pitchFamily="18" charset="0"/>
              </a:rPr>
              <a:t>FeederWatch</a:t>
            </a:r>
            <a:r>
              <a:rPr lang="en-US" sz="4000" b="1" dirty="0" smtClean="0">
                <a:latin typeface="Georgia" panose="02040502050405020303" pitchFamily="18" charset="0"/>
              </a:rPr>
              <a:t> Data is used to… 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6006" y="5108127"/>
            <a:ext cx="362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Anna’s Hummingbirds expand 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winter range by Susan Beebe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36" y="1099729"/>
            <a:ext cx="3396630" cy="344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032" y="3617004"/>
            <a:ext cx="2387330" cy="13711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47688" y="4418651"/>
            <a:ext cx="2182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eorgia" panose="02040502050405020303" pitchFamily="18" charset="0"/>
              </a:rPr>
              <a:t>Pine Siskin irruption by Paul Smith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9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6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How to FeederWatch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Set up a count site -                                                                        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ACL Main Children’s Courtyard                                                                                                                    Bird Feeding Stations &amp; Gardens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Choose count days -                                                                       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Fridays &amp; Saturdays</a:t>
            </a:r>
            <a:endParaRPr lang="en-US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Count your birds -                                                                              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etrieve Tally Sheet from display</a:t>
            </a:r>
            <a:endParaRPr lang="en-US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Record behaviors -                                                                                (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Optional</a:t>
            </a:r>
            <a:r>
              <a:rPr lang="en-US" dirty="0">
                <a:latin typeface="Georgia" panose="02040502050405020303" pitchFamily="18" charset="0"/>
              </a:rPr>
              <a:t>)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Submit data –                                                                                                                     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urn in at Youth Services Desk </a:t>
            </a:r>
            <a:endParaRPr lang="en-US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697" y="1348857"/>
            <a:ext cx="6463797" cy="491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5400000">
            <a:off x="9823537" y="4391800"/>
            <a:ext cx="3399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Mixed species </a:t>
            </a:r>
            <a:r>
              <a:rPr lang="en-US" sz="1600" dirty="0">
                <a:latin typeface="Georgia" panose="02040502050405020303" pitchFamily="18" charset="0"/>
              </a:rPr>
              <a:t>by Marquita Seifried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4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Count Your </a:t>
            </a:r>
            <a:r>
              <a:rPr lang="en-US" b="1" dirty="0">
                <a:latin typeface="Georgia" panose="02040502050405020303" pitchFamily="18" charset="0"/>
              </a:rPr>
              <a:t>B</a:t>
            </a:r>
            <a:r>
              <a:rPr lang="en-US" b="1" dirty="0" smtClean="0">
                <a:latin typeface="Georgia" panose="02040502050405020303" pitchFamily="18" charset="0"/>
              </a:rPr>
              <a:t>irds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777" y="1502895"/>
            <a:ext cx="6967202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b="1" dirty="0" smtClean="0">
                <a:latin typeface="Georgia" panose="02040502050405020303" pitchFamily="18" charset="0"/>
              </a:rPr>
              <a:t>What should I count?</a:t>
            </a:r>
          </a:p>
          <a:p>
            <a:pPr fontAlgn="base"/>
            <a:r>
              <a:rPr lang="en-US" sz="2400" kern="100" dirty="0" smtClean="0">
                <a:latin typeface="Georgia" panose="02040502050405020303" pitchFamily="18" charset="0"/>
              </a:rPr>
              <a:t>All </a:t>
            </a:r>
            <a:r>
              <a:rPr lang="en-US" sz="2400" kern="100" dirty="0">
                <a:latin typeface="Georgia" panose="02040502050405020303" pitchFamily="18" charset="0"/>
              </a:rPr>
              <a:t>of the individuals of each species </a:t>
            </a:r>
            <a:r>
              <a:rPr lang="en-US" sz="2400" kern="100" dirty="0" smtClean="0">
                <a:latin typeface="Georgia" panose="02040502050405020303" pitchFamily="18" charset="0"/>
              </a:rPr>
              <a:t>in </a:t>
            </a:r>
            <a:r>
              <a:rPr lang="en-US" sz="2400" kern="100" dirty="0">
                <a:latin typeface="Georgia" panose="02040502050405020303" pitchFamily="18" charset="0"/>
              </a:rPr>
              <a:t>view at any one </a:t>
            </a:r>
            <a:r>
              <a:rPr lang="en-US" sz="2400" kern="100" dirty="0" smtClean="0">
                <a:latin typeface="Georgia" panose="02040502050405020303" pitchFamily="18" charset="0"/>
              </a:rPr>
              <a:t>time</a:t>
            </a:r>
          </a:p>
          <a:p>
            <a:pPr fontAlgn="base"/>
            <a:r>
              <a:rPr lang="en-US" sz="2400" dirty="0" smtClean="0">
                <a:latin typeface="Georgia" panose="02040502050405020303" pitchFamily="18" charset="0"/>
              </a:rPr>
              <a:t>Birds </a:t>
            </a:r>
            <a:r>
              <a:rPr lang="en-US" sz="2400" dirty="0">
                <a:latin typeface="Georgia" panose="02040502050405020303" pitchFamily="18" charset="0"/>
              </a:rPr>
              <a:t>attracted to food or water you provided</a:t>
            </a:r>
          </a:p>
          <a:p>
            <a:pPr fontAlgn="base"/>
            <a:r>
              <a:rPr lang="en-US" sz="2400" dirty="0">
                <a:latin typeface="Georgia" panose="02040502050405020303" pitchFamily="18" charset="0"/>
              </a:rPr>
              <a:t>B</a:t>
            </a:r>
            <a:r>
              <a:rPr lang="en-US" sz="2400" dirty="0" smtClean="0">
                <a:latin typeface="Georgia" panose="02040502050405020303" pitchFamily="18" charset="0"/>
              </a:rPr>
              <a:t>irds </a:t>
            </a:r>
            <a:r>
              <a:rPr lang="en-US" sz="2400" dirty="0">
                <a:latin typeface="Georgia" panose="02040502050405020303" pitchFamily="18" charset="0"/>
              </a:rPr>
              <a:t>attracted to fruits or </a:t>
            </a:r>
            <a:r>
              <a:rPr lang="en-US" sz="2400" dirty="0" smtClean="0">
                <a:latin typeface="Georgia" panose="02040502050405020303" pitchFamily="18" charset="0"/>
              </a:rPr>
              <a:t>plantings</a:t>
            </a:r>
          </a:p>
          <a:p>
            <a:pPr fontAlgn="base"/>
            <a:r>
              <a:rPr lang="en-US" sz="2400" dirty="0">
                <a:latin typeface="Georgia" panose="02040502050405020303" pitchFamily="18" charset="0"/>
              </a:rPr>
              <a:t>Birds attracted to the activity around your feeders,  including predatory birds and tag-a-long birds, even if the birds don’t come to your feeders or plantings themselves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9680986" y="4632046"/>
            <a:ext cx="37759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House Finches by Maria </a:t>
            </a:r>
            <a:r>
              <a:rPr lang="en-US" sz="1600" dirty="0">
                <a:latin typeface="Georgia" panose="02040502050405020303" pitchFamily="18" charset="0"/>
              </a:rPr>
              <a:t>Corcacas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979" y="529339"/>
            <a:ext cx="3655975" cy="580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2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51" y="38870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How to count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18" y="1442705"/>
            <a:ext cx="325411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>
                <a:latin typeface="Georgia" panose="02040502050405020303" pitchFamily="18" charset="0"/>
              </a:rPr>
              <a:t>Day 1</a:t>
            </a:r>
            <a:r>
              <a:rPr lang="en-US" sz="2400" dirty="0" smtClean="0">
                <a:latin typeface="Georgia" panose="02040502050405020303" pitchFamily="18" charset="0"/>
              </a:rPr>
              <a:t>: Record the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maximum number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each species seen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Georgia" panose="02040502050405020303" pitchFamily="18" charset="0"/>
              </a:rPr>
              <a:t>s</a:t>
            </a:r>
            <a:r>
              <a:rPr lang="en-US" sz="2400" dirty="0" smtClean="0">
                <a:latin typeface="Georgia" panose="02040502050405020303" pitchFamily="18" charset="0"/>
              </a:rPr>
              <a:t>imultaneously.</a:t>
            </a:r>
          </a:p>
          <a:p>
            <a:pPr marL="0" indent="0">
              <a:spcBef>
                <a:spcPts val="600"/>
              </a:spcBef>
              <a:buNone/>
            </a:pPr>
            <a:endParaRPr lang="en-US" sz="800" b="1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>
                <a:latin typeface="Georgia" panose="02040502050405020303" pitchFamily="18" charset="0"/>
              </a:rPr>
              <a:t>Day 2</a:t>
            </a:r>
            <a:r>
              <a:rPr lang="en-US" sz="2400" dirty="0" smtClean="0">
                <a:latin typeface="Georgia" panose="02040502050405020303" pitchFamily="18" charset="0"/>
              </a:rPr>
              <a:t>: Repeat!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sz="800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dirty="0" smtClean="0">
                <a:latin typeface="Georgia" panose="02040502050405020303" pitchFamily="18" charset="0"/>
              </a:rPr>
              <a:t>Your </a:t>
            </a:r>
            <a:r>
              <a:rPr lang="en-US" altLang="en-US" sz="2400" dirty="0">
                <a:latin typeface="Georgia" panose="02040502050405020303" pitchFamily="18" charset="0"/>
              </a:rPr>
              <a:t>final count is the largest number for each species over both </a:t>
            </a:r>
            <a:r>
              <a:rPr lang="en-US" altLang="en-US" sz="2400" dirty="0" smtClean="0">
                <a:latin typeface="Georgia" panose="02040502050405020303" pitchFamily="18" charset="0"/>
              </a:rPr>
              <a:t>days.</a:t>
            </a:r>
            <a:endParaRPr lang="en-US" altLang="en-US" sz="2400" dirty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536" y="1027910"/>
            <a:ext cx="2867526" cy="4720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161" y="1442705"/>
            <a:ext cx="2939749" cy="435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900512" y="2187741"/>
            <a:ext cx="2675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Day 1 = 1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0512" y="3101389"/>
            <a:ext cx="192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Day 2 = 6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7305" y="3996286"/>
            <a:ext cx="16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eorgia" panose="02040502050405020303" pitchFamily="18" charset="0"/>
              </a:rPr>
              <a:t>Tally= 6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20256559">
            <a:off x="6190749" y="2391658"/>
            <a:ext cx="675371" cy="360560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 rot="1303224">
            <a:off x="8335007" y="3454971"/>
            <a:ext cx="672967" cy="3787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80090" y="5743106"/>
            <a:ext cx="307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Pine Siskins by Brandon Green 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6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5400000">
            <a:off x="8200542" y="4542527"/>
            <a:ext cx="3587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Sandhill Cranes by Diana Adams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477" y="646574"/>
            <a:ext cx="7488522" cy="554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 flipH="1">
            <a:off x="2760053" y="1088844"/>
            <a:ext cx="6766560" cy="4664990"/>
          </a:xfrm>
          <a:prstGeom prst="line">
            <a:avLst/>
          </a:prstGeom>
          <a:ln w="1174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0433"/>
            <a:ext cx="10515600" cy="116721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Don’t Count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33" y="1402496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Birds that fly over the count site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Birds seen on non-count days                                                            (Sundays through Thursdays)</a:t>
            </a:r>
          </a:p>
          <a:p>
            <a:pPr marL="0" indent="0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andersonlibrary.org/wp-content/uploads/2017/10/ACL-Compass-and-Text-Website-Hea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54" y="-27164"/>
            <a:ext cx="2531593" cy="5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2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735</Words>
  <Application>Microsoft Office PowerPoint</Application>
  <PresentationFormat>Custom</PresentationFormat>
  <Paragraphs>110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What is Project FeederWatch? </vt:lpstr>
      <vt:lpstr>The Numbers</vt:lpstr>
      <vt:lpstr>FeederWatch is Citizen Science</vt:lpstr>
      <vt:lpstr>FeederWatch Data is used to… </vt:lpstr>
      <vt:lpstr>How to FeederWatch</vt:lpstr>
      <vt:lpstr>Count Your Birds </vt:lpstr>
      <vt:lpstr>How to count</vt:lpstr>
      <vt:lpstr>Don’t Count </vt:lpstr>
      <vt:lpstr>Behavioral Interactions</vt:lpstr>
      <vt:lpstr>Record Weather &amp; Time </vt:lpstr>
      <vt:lpstr>Enhance Your Experience</vt:lpstr>
      <vt:lpstr>Get Involved!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Mueller</dc:creator>
  <cp:lastModifiedBy>Child-T</cp:lastModifiedBy>
  <cp:revision>88</cp:revision>
  <dcterms:created xsi:type="dcterms:W3CDTF">2015-08-12T16:02:48Z</dcterms:created>
  <dcterms:modified xsi:type="dcterms:W3CDTF">2020-11-09T17:00:54Z</dcterms:modified>
</cp:coreProperties>
</file>