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1"/>
  </p:sldMasterIdLst>
  <p:notesMasterIdLst>
    <p:notesMasterId r:id="rId22"/>
  </p:notesMasterIdLst>
  <p:handoutMasterIdLst>
    <p:handoutMasterId r:id="rId23"/>
  </p:handoutMasterIdLst>
  <p:sldIdLst>
    <p:sldId id="257" r:id="rId2"/>
    <p:sldId id="294" r:id="rId3"/>
    <p:sldId id="295" r:id="rId4"/>
    <p:sldId id="296" r:id="rId5"/>
    <p:sldId id="297" r:id="rId6"/>
    <p:sldId id="299" r:id="rId7"/>
    <p:sldId id="300" r:id="rId8"/>
    <p:sldId id="301" r:id="rId9"/>
    <p:sldId id="302" r:id="rId10"/>
    <p:sldId id="304" r:id="rId11"/>
    <p:sldId id="306" r:id="rId12"/>
    <p:sldId id="307" r:id="rId13"/>
    <p:sldId id="308" r:id="rId14"/>
    <p:sldId id="314" r:id="rId15"/>
    <p:sldId id="313" r:id="rId16"/>
    <p:sldId id="316" r:id="rId17"/>
    <p:sldId id="318" r:id="rId18"/>
    <p:sldId id="319" r:id="rId19"/>
    <p:sldId id="322" r:id="rId20"/>
    <p:sldId id="291" r:id="rId21"/>
  </p:sldIdLst>
  <p:sldSz cx="10058400" cy="667543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3" userDrawn="1">
          <p15:clr>
            <a:srgbClr val="A4A3A4"/>
          </p15:clr>
        </p15:guide>
        <p15:guide id="2" pos="317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1E"/>
    <a:srgbClr val="3C2B12"/>
    <a:srgbClr val="784927"/>
    <a:srgbClr val="110E00"/>
    <a:srgbClr val="B7703B"/>
    <a:srgbClr val="626E29"/>
    <a:srgbClr val="232A08"/>
    <a:srgbClr val="A6DBED"/>
    <a:srgbClr val="B2A38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743" autoAdjust="0"/>
  </p:normalViewPr>
  <p:slideViewPr>
    <p:cSldViewPr snapToGrid="0" snapToObjects="1">
      <p:cViewPr varScale="1">
        <p:scale>
          <a:sx n="74" d="100"/>
          <a:sy n="74" d="100"/>
        </p:scale>
        <p:origin x="1495" y="46"/>
      </p:cViewPr>
      <p:guideLst>
        <p:guide orient="horz" pos="2103"/>
        <p:guide pos="3170"/>
      </p:guideLst>
    </p:cSldViewPr>
  </p:slideViewPr>
  <p:notesTextViewPr>
    <p:cViewPr>
      <p:scale>
        <a:sx n="100" d="100"/>
        <a:sy n="100" d="100"/>
      </p:scale>
      <p:origin x="0" y="0"/>
    </p:cViewPr>
  </p:notesTextViewPr>
  <p:notesViewPr>
    <p:cSldViewPr snapToGrid="0" snapToObjects="1">
      <p:cViewPr varScale="1">
        <p:scale>
          <a:sx n="110" d="100"/>
          <a:sy n="110" d="100"/>
        </p:scale>
        <p:origin x="-396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Local Heroes Your Hardworking Pollinators</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A564EE1-2F46-364E-A556-C43280532107}" type="datetimeFigureOut">
              <a:rPr lang="en-US" smtClean="0"/>
              <a:t>2/19/2020</a:t>
            </a:fld>
            <a:endParaRPr lang="en-US"/>
          </a:p>
        </p:txBody>
      </p:sp>
      <p:sp>
        <p:nvSpPr>
          <p:cNvPr id="4" name="Footer Placeholder 3"/>
          <p:cNvSpPr>
            <a:spLocks noGrp="1"/>
          </p:cNvSpPr>
          <p:nvPr>
            <p:ph type="ftr" sz="quarter" idx="2"/>
          </p:nvPr>
        </p:nvSpPr>
        <p:spPr>
          <a:xfrm>
            <a:off x="-1" y="8685213"/>
            <a:ext cx="5611091" cy="457200"/>
          </a:xfrm>
          <a:prstGeom prst="rect">
            <a:avLst/>
          </a:prstGeom>
        </p:spPr>
        <p:txBody>
          <a:bodyPr vert="horz" lIns="91440" tIns="45720" rIns="91440" bIns="45720" rtlCol="0" anchor="b"/>
          <a:lstStyle>
            <a:lvl1pPr algn="l">
              <a:defRPr sz="1200"/>
            </a:lvl1pPr>
          </a:lstStyle>
          <a:p>
            <a:pPr>
              <a:defRPr/>
            </a:pPr>
            <a:r>
              <a:rPr lang="en-US" dirty="0"/>
              <a:t>S. Schultz stewardship@nacdnet.org  www.nacdnet.org July 2014</a:t>
            </a:r>
          </a:p>
          <a:p>
            <a:pPr>
              <a:defRPr/>
            </a:pPr>
            <a:r>
              <a:rPr lang="en-US" dirty="0"/>
              <a:t>http://www.nacdnet.org/education/resources/local-heroes</a:t>
            </a:r>
          </a:p>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A6C13B-8BEF-1A49-8CED-72BB8D1BA04F}" type="slidenum">
              <a:rPr lang="en-US" smtClean="0"/>
              <a:t>‹#›</a:t>
            </a:fld>
            <a:endParaRPr lang="en-US"/>
          </a:p>
        </p:txBody>
      </p:sp>
    </p:spTree>
    <p:extLst>
      <p:ext uri="{BB962C8B-B14F-4D97-AF65-F5344CB8AC3E}">
        <p14:creationId xmlns:p14="http://schemas.microsoft.com/office/powerpoint/2010/main" val="8834886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Local Heroes Your Hardworking Pollinators</a:t>
            </a:r>
          </a:p>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8E65B6-D65B-E24E-ADF1-91B61EF75FAB}" type="datetimeFigureOut">
              <a:rPr lang="en-US" smtClean="0"/>
              <a:t>2/19/2020</a:t>
            </a:fld>
            <a:endParaRPr lang="en-US"/>
          </a:p>
        </p:txBody>
      </p:sp>
      <p:sp>
        <p:nvSpPr>
          <p:cNvPr id="4" name="Slide Image Placeholder 3"/>
          <p:cNvSpPr>
            <a:spLocks noGrp="1" noRot="1" noChangeAspect="1"/>
          </p:cNvSpPr>
          <p:nvPr>
            <p:ph type="sldImg" idx="2"/>
          </p:nvPr>
        </p:nvSpPr>
        <p:spPr>
          <a:xfrm>
            <a:off x="846138" y="685800"/>
            <a:ext cx="51657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685213"/>
            <a:ext cx="5545667" cy="457200"/>
          </a:xfrm>
          <a:prstGeom prst="rect">
            <a:avLst/>
          </a:prstGeom>
        </p:spPr>
        <p:txBody>
          <a:bodyPr vert="horz" lIns="91440" tIns="45720" rIns="91440" bIns="45720" rtlCol="0" anchor="b"/>
          <a:lstStyle>
            <a:lvl1pPr algn="l">
              <a:defRPr sz="1200"/>
            </a:lvl1pPr>
          </a:lstStyle>
          <a:p>
            <a:pPr>
              <a:defRPr/>
            </a:pPr>
            <a:r>
              <a:rPr lang="en-US" dirty="0"/>
              <a:t>S. Schultz stewardship@nacdnet.org  www.nacdnet.org July 2014</a:t>
            </a:r>
          </a:p>
          <a:p>
            <a:pPr>
              <a:defRPr/>
            </a:pPr>
            <a:r>
              <a:rPr lang="en-US" dirty="0"/>
              <a:t>http://www.nacdnet.org/education/resources/local-heroes</a:t>
            </a:r>
          </a:p>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47AE4B-76F0-0B43-82DF-21021270CF57}" type="slidenum">
              <a:rPr lang="en-US" smtClean="0"/>
              <a:t>‹#›</a:t>
            </a:fld>
            <a:endParaRPr lang="en-US"/>
          </a:p>
        </p:txBody>
      </p:sp>
    </p:spTree>
    <p:extLst>
      <p:ext uri="{BB962C8B-B14F-4D97-AF65-F5344CB8AC3E}">
        <p14:creationId xmlns:p14="http://schemas.microsoft.com/office/powerpoint/2010/main" val="303424304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www.nacdnet.org/general-resources/conservation-district-directory/"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to.psu.edu/pollinators/resources-and-outreach/globally-pollinators-are-in-declin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greenpeace.org/usa/wp-content/uploads/2019/08/Bees-In-Decline-Greenpeace.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xtension.missouri.edu/sare/documents/bees.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umblebeeconservation.org/wp-content/uploads/2017/11/Slater-Great-yellow-bumblebee-Factsheet-02.15.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ws.gov/midwest/endangered/insects/rpbb/factsheetrpbb.html"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acdnet.or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fao.org/3/i9527en/i9527en.pdf"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xerces.org/2016/06/09/the-value-of-protecting-pollinator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regonforests.org/sites/default/files/2018-04/WIMF_data_Pollinators_web.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a:p>
            <a:pPr>
              <a:defRPr/>
            </a:pPr>
            <a:endParaRPr lang="en-US" dirty="0"/>
          </a:p>
          <a:p>
            <a:pPr>
              <a:defRPr/>
            </a:pPr>
            <a:endParaRPr lang="en-US" dirty="0"/>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1EB5D38C-066A-2246-BA92-4C7B8A634935}" type="slidenum">
              <a:rPr lang="en-US"/>
              <a:pPr>
                <a:defRPr/>
              </a:pPr>
              <a:t>1</a:t>
            </a:fld>
            <a:endParaRPr lang="en-US" dirty="0"/>
          </a:p>
        </p:txBody>
      </p:sp>
      <p:sp>
        <p:nvSpPr>
          <p:cNvPr id="6146"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ma14="http://schemas.microsoft.com/office/mac/drawingml/2011/main" xmlns="" val="1"/>
            </a:ext>
          </a:extLst>
        </p:spPr>
      </p:sp>
      <p:sp>
        <p:nvSpPr>
          <p:cNvPr id="6147" name="Rectangle 3"/>
          <p:cNvSpPr>
            <a:spLocks noGrp="1" noChangeArrowheads="1"/>
          </p:cNvSpPr>
          <p:nvPr>
            <p:ph type="body" idx="1"/>
          </p:nvPr>
        </p:nvSpPr>
        <p:spPr/>
        <p:txBody>
          <a:bodyPr/>
          <a:lstStyle/>
          <a:p>
            <a:pPr algn="l"/>
            <a:r>
              <a:rPr lang="en-US" sz="1200" b="1" dirty="0"/>
              <a:t>2020 NACD Stewardship Week</a:t>
            </a:r>
          </a:p>
          <a:p>
            <a:pPr algn="l"/>
            <a:r>
              <a:rPr lang="en-US" sz="1200" b="1" dirty="0"/>
              <a:t>April 26 – May 3</a:t>
            </a:r>
            <a:br>
              <a:rPr lang="en-US" b="1" dirty="0"/>
            </a:br>
            <a:r>
              <a:rPr lang="en-US" altLang="ja-JP" b="1" dirty="0">
                <a:latin typeface="Arial"/>
              </a:rPr>
              <a:t>Where Would We Bee Without Pollinators?</a:t>
            </a:r>
          </a:p>
          <a:p>
            <a:pPr eaLnBrk="1" hangingPunct="1">
              <a:defRPr/>
            </a:pPr>
            <a:r>
              <a:rPr lang="en-US" b="1" dirty="0">
                <a:latin typeface="Arial"/>
              </a:rPr>
              <a:t>Your local conservation district (to find visit </a:t>
            </a:r>
            <a:r>
              <a:rPr lang="en-US" dirty="0">
                <a:hlinkClick r:id="rId4"/>
              </a:rPr>
              <a:t>https://www.nacdnet.org/general-resources/conservation-district-directory/</a:t>
            </a:r>
            <a:r>
              <a:rPr lang="en-US" b="1" dirty="0">
                <a:latin typeface="Arial"/>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65938240-E83E-8C4A-9A9B-A4B6482937F7}" type="slidenum">
              <a:rPr lang="en-US" sz="1200">
                <a:latin typeface="Arial" charset="0"/>
              </a:rPr>
              <a:pPr/>
              <a:t>10</a:t>
            </a:fld>
            <a:endParaRPr lang="en-US" sz="1200">
              <a:latin typeface="Arial" charset="0"/>
            </a:endParaRPr>
          </a:p>
        </p:txBody>
      </p:sp>
      <p:sp>
        <p:nvSpPr>
          <p:cNvPr id="38914" name="Rectangle 2"/>
          <p:cNvSpPr>
            <a:spLocks noGrp="1" noRot="1" noChangeAspect="1" noChangeArrowheads="1" noTextEdit="1"/>
          </p:cNvSpPr>
          <p:nvPr>
            <p:ph type="sldImg"/>
          </p:nvPr>
        </p:nvSpPr>
        <p:spPr>
          <a:xfrm>
            <a:off x="846138" y="685800"/>
            <a:ext cx="5165725" cy="3429000"/>
          </a:xfrm>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Many animals serve important roles as pollinators. In some habitats, bats and other small mammals, bird</a:t>
            </a:r>
            <a:r>
              <a:rPr lang="en-US" dirty="0">
                <a:solidFill>
                  <a:srgbClr val="FF0000"/>
                </a:solidFill>
                <a:latin typeface="Times New Roman" charset="0"/>
              </a:rPr>
              <a:t>s</a:t>
            </a:r>
            <a:r>
              <a:rPr lang="en-US" dirty="0">
                <a:latin typeface="Times New Roman" charset="0"/>
              </a:rPr>
              <a:t>, reptiles and even larger mammals serve as pollinators.</a:t>
            </a:r>
          </a:p>
          <a:p>
            <a:pPr eaLnBrk="1" hangingPunct="1"/>
            <a:endParaRPr lang="en-US" dirty="0">
              <a:latin typeface="Times New Roman" charset="0"/>
            </a:endParaRPr>
          </a:p>
          <a:p>
            <a:pPr eaLnBrk="1" hangingPunct="1"/>
            <a:r>
              <a:rPr lang="en-US" dirty="0">
                <a:latin typeface="Times New Roman" charset="0"/>
              </a:rPr>
              <a:t>Hummingbirds, fritillary butterfly, chipmunks and honey bees all serve as pollinators.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B65E89B1-554C-4A46-A0D9-68F470BE5373}" type="slidenum">
              <a:rPr lang="en-US" sz="1200"/>
              <a:pPr/>
              <a:t>11</a:t>
            </a:fld>
            <a:endParaRPr lang="en-US" sz="1200"/>
          </a:p>
        </p:txBody>
      </p:sp>
      <p:sp>
        <p:nvSpPr>
          <p:cNvPr id="43010" name="Rectangle 2"/>
          <p:cNvSpPr>
            <a:spLocks noGrp="1" noRot="1" noChangeAspect="1" noChangeArrowheads="1" noTextEdit="1"/>
          </p:cNvSpPr>
          <p:nvPr>
            <p:ph type="sldImg"/>
          </p:nvPr>
        </p:nvSpPr>
        <p:spPr>
          <a:xfrm>
            <a:off x="846138" y="685800"/>
            <a:ext cx="5165725" cy="3429000"/>
          </a:xfrm>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Bees are the most important pollinators for three reasons:</a:t>
            </a:r>
          </a:p>
          <a:p>
            <a:pPr eaLnBrk="1" hangingPunct="1"/>
            <a:endParaRPr lang="en-US" dirty="0">
              <a:latin typeface="Times New Roman" charset="0"/>
            </a:endParaRPr>
          </a:p>
          <a:p>
            <a:pPr eaLnBrk="1" hangingPunct="1">
              <a:buFont typeface="Calibri" charset="0"/>
              <a:buAutoNum type="arabicPeriod"/>
            </a:pPr>
            <a:r>
              <a:rPr lang="en-US" u="sng" dirty="0">
                <a:latin typeface="Times New Roman" charset="0"/>
              </a:rPr>
              <a:t>They actively collect and transport pollen.  </a:t>
            </a:r>
            <a:r>
              <a:rPr lang="en-US" dirty="0">
                <a:latin typeface="Times New Roman" charset="0"/>
              </a:rPr>
              <a:t>Many bees will collect pollen and make a pollen ball  (also called bee bread) with the pollen and sometimes nectar.  For each pollen ball they make the females will lay one egg on top of it – this provision will be the nourishment for the larvae will eat until they pupate and become adults themselves.</a:t>
            </a:r>
          </a:p>
          <a:p>
            <a:pPr eaLnBrk="1" hangingPunct="1">
              <a:buFont typeface="Calibri" charset="0"/>
              <a:buNone/>
            </a:pPr>
            <a:endParaRPr lang="en-US" dirty="0">
              <a:latin typeface="Times New Roman" charset="0"/>
            </a:endParaRPr>
          </a:p>
          <a:p>
            <a:pPr eaLnBrk="1" hangingPunct="1">
              <a:buFont typeface="Calibri" charset="0"/>
              <a:buNone/>
            </a:pPr>
            <a:r>
              <a:rPr lang="en-US" u="sng" dirty="0">
                <a:latin typeface="Times New Roman" charset="0"/>
              </a:rPr>
              <a:t>2. Exhibit flower constancy</a:t>
            </a:r>
            <a:r>
              <a:rPr lang="en-US" dirty="0">
                <a:latin typeface="Times New Roman" charset="0"/>
              </a:rPr>
              <a:t>. Flower constancy is when a bee forages for pollen, travelling from flower to flower of the same species.  This ensures pollination of the flower.  For instance, on one foraging trip, a bee will fly from apple blossom to apple blossom to apple blossom.  They will NOT go from apple blossom to dandelion to clover to apple blossom.  The next foraging trip the same bee may go from clover to clover to clover – thus being selective for the same species of flowers on each foraging trip.</a:t>
            </a:r>
          </a:p>
          <a:p>
            <a:pPr eaLnBrk="1" hangingPunct="1">
              <a:buFont typeface="Calibri" charset="0"/>
              <a:buAutoNum type="arabicPeriod"/>
            </a:pPr>
            <a:endParaRPr lang="en-US" u="sng" dirty="0">
              <a:latin typeface="Times New Roman" charset="0"/>
            </a:endParaRPr>
          </a:p>
          <a:p>
            <a:pPr eaLnBrk="1" hangingPunct="1">
              <a:buFont typeface="Calibri" charset="0"/>
              <a:buNone/>
            </a:pPr>
            <a:r>
              <a:rPr lang="en-US" u="sng" dirty="0">
                <a:latin typeface="Times New Roman" charset="0"/>
              </a:rPr>
              <a:t>3. Regularly forage in area around the nest</a:t>
            </a:r>
            <a:r>
              <a:rPr lang="en-US" dirty="0">
                <a:latin typeface="Times New Roman" charset="0"/>
              </a:rPr>
              <a:t>. This is great news for most farmers and gardeners. If nesting sites are provided to encourage native bees, or managed colonies of honey bees are kept near crops that need pollination services, bees will forage nearby and help to ensure that crop flowers are pollinated. </a:t>
            </a:r>
            <a:endParaRPr lang="en-US" u="sng" dirty="0">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6DDBBF99-C6C7-714F-AE6E-C80464450EB3}" type="slidenum">
              <a:rPr lang="en-US" sz="1200"/>
              <a:pPr/>
              <a:t>12</a:t>
            </a:fld>
            <a:endParaRPr lang="en-US" sz="1200"/>
          </a:p>
        </p:txBody>
      </p:sp>
      <p:sp>
        <p:nvSpPr>
          <p:cNvPr id="45058" name="Rectangle 2"/>
          <p:cNvSpPr>
            <a:spLocks noGrp="1" noRot="1" noChangeAspect="1" noChangeArrowheads="1" noTextEdit="1"/>
          </p:cNvSpPr>
          <p:nvPr>
            <p:ph type="sldImg"/>
          </p:nvPr>
        </p:nvSpPr>
        <p:spPr>
          <a:xfrm>
            <a:off x="846138" y="685800"/>
            <a:ext cx="5167312" cy="3429000"/>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Honeybees are an essential, non-native pollinator insect. They live in colonies that can contain tens of thousands of individual bees.</a:t>
            </a:r>
          </a:p>
          <a:p>
            <a:pPr eaLnBrk="1" hangingPunct="1"/>
            <a:endParaRPr lang="en-US" dirty="0">
              <a:latin typeface="Times New Roman" charset="0"/>
            </a:endParaRPr>
          </a:p>
          <a:p>
            <a:pPr eaLnBrk="1" hangingPunct="1"/>
            <a:r>
              <a:rPr lang="en-US" dirty="0">
                <a:latin typeface="Times New Roman" charset="0"/>
              </a:rPr>
              <a:t>Honeybees can tell time, distinguish flower shape and color, and communicate with their sisters – abilities that have evolved as a means of increasing honey bees</a:t>
            </a:r>
            <a:r>
              <a:rPr lang="ja-JP" altLang="en-US" dirty="0">
                <a:latin typeface="Times New Roman" charset="0"/>
              </a:rPr>
              <a:t>’</a:t>
            </a:r>
            <a:r>
              <a:rPr lang="en-US" altLang="ja-JP" dirty="0">
                <a:latin typeface="Times New Roman" charset="0"/>
              </a:rPr>
              <a:t> efficiency as flower foragers. Managed hives of the European honeybee can take credit for most crop pollination, but there is trouble in relying on a single pollinator. Honeybees face many problems, including mites, diseases, pesticides and habitat loss. </a:t>
            </a:r>
          </a:p>
          <a:p>
            <a:pPr eaLnBrk="1" hangingPunct="1"/>
            <a:endParaRPr lang="en-US" dirty="0">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4FC9BCAA-7F9B-C249-8EC5-49D6DE445ADF}" type="slidenum">
              <a:rPr lang="en-US" sz="1200"/>
              <a:pPr/>
              <a:t>13</a:t>
            </a:fld>
            <a:endParaRPr lang="en-US" sz="1200"/>
          </a:p>
        </p:txBody>
      </p:sp>
      <p:sp>
        <p:nvSpPr>
          <p:cNvPr id="47106" name="Rectangle 2"/>
          <p:cNvSpPr>
            <a:spLocks noGrp="1" noRot="1" noChangeAspect="1" noChangeArrowheads="1" noTextEdit="1"/>
          </p:cNvSpPr>
          <p:nvPr>
            <p:ph type="sldImg"/>
          </p:nvPr>
        </p:nvSpPr>
        <p:spPr>
          <a:xfrm>
            <a:off x="846138" y="685800"/>
            <a:ext cx="5167312" cy="3429000"/>
          </a:xfrm>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One important honeybee pest is the varroa mite, depicted in the photo.  Just imagine a mite the size of a dinner plate on your back! These mites weaken bees and vector diseases.</a:t>
            </a:r>
          </a:p>
          <a:p>
            <a:pPr eaLnBrk="1" hangingPunct="1"/>
            <a:endParaRPr lang="en-US" dirty="0">
              <a:latin typeface="Times New Roman" charset="0"/>
            </a:endParaRPr>
          </a:p>
          <a:p>
            <a:pPr eaLnBrk="1" hangingPunct="1"/>
            <a:r>
              <a:rPr lang="en-US" sz="1200" b="0" i="0" kern="1200" dirty="0">
                <a:solidFill>
                  <a:schemeClr val="tx1"/>
                </a:solidFill>
                <a:effectLst/>
                <a:latin typeface="+mn-lt"/>
                <a:ea typeface="+mn-ea"/>
                <a:cs typeface="+mn-cs"/>
              </a:rPr>
              <a:t>In the US, beekeepers have lost ~30% of their colonies every year since 2006, with total annual losses sometimes reaching as high as 42% (</a:t>
            </a:r>
            <a:r>
              <a:rPr lang="en-US" dirty="0">
                <a:hlinkClick r:id="rId3"/>
              </a:rPr>
              <a:t>https://ento.psu.edu/pollinators/resources-and-outreach/globally-pollinators-are-in-decline</a:t>
            </a:r>
            <a:r>
              <a:rPr lang="en-US" sz="1200" b="0" i="0" kern="1200" dirty="0">
                <a:solidFill>
                  <a:schemeClr val="tx1"/>
                </a:solidFill>
                <a:effectLst/>
                <a:latin typeface="+mn-lt"/>
                <a:ea typeface="+mn-ea"/>
                <a:cs typeface="+mn-cs"/>
              </a:rPr>
              <a:t>). </a:t>
            </a:r>
          </a:p>
          <a:p>
            <a:pPr eaLnBrk="1" hangingPunct="1"/>
            <a:endParaRPr lang="en-US" dirty="0">
              <a:latin typeface="Times New Roman" charset="0"/>
            </a:endParaRPr>
          </a:p>
          <a:p>
            <a:pPr eaLnBrk="1" hangingPunct="1"/>
            <a:r>
              <a:rPr lang="en-US" dirty="0">
                <a:latin typeface="Times New Roman" charset="0"/>
              </a:rPr>
              <a:t>Due to pests and pesticides, the feral honeybee population (wild hives) has declined by 70-100%. (</a:t>
            </a:r>
            <a:r>
              <a:rPr lang="en-US" dirty="0">
                <a:hlinkClick r:id="rId4"/>
              </a:rPr>
              <a:t>https://www.greenpeace.org/usa/wp-content/uploads/2019/08/Bees-In-Decline-Greenpeace.pdf</a:t>
            </a:r>
            <a:r>
              <a:rPr lang="en-US" dirty="0"/>
              <a:t>)</a:t>
            </a:r>
            <a:endParaRPr lang="en-US" dirty="0">
              <a:latin typeface="Times New Roman" charset="0"/>
            </a:endParaRPr>
          </a:p>
          <a:p>
            <a:pPr eaLnBrk="1" hangingPunct="1"/>
            <a:endParaRPr lang="en-US" dirty="0">
              <a:latin typeface="Times New Roman" charset="0"/>
            </a:endParaRPr>
          </a:p>
          <a:p>
            <a:pPr eaLnBrk="1" hangingPunct="1"/>
            <a:r>
              <a:rPr lang="en-US" dirty="0">
                <a:latin typeface="Times New Roman" charset="0"/>
              </a:rPr>
              <a:t>Ask participants if anyone has seen a feral beehive in their lives and if so, have they seen one recently?  Most of the older generation will remember seeing a feral beehive in a hollowed tree, but very few recall seeing any feral hives recently. Many participants may have seen a bee swarm, but seeing a feral colony is much less common.</a:t>
            </a:r>
          </a:p>
          <a:p>
            <a:pPr eaLnBrk="1" hangingPunct="1"/>
            <a:endParaRPr lang="en-US" dirty="0">
              <a:latin typeface="Times New Roman" charset="0"/>
            </a:endParaRPr>
          </a:p>
          <a:p>
            <a:pPr eaLnBrk="1" hangingPunct="1"/>
            <a:r>
              <a:rPr lang="en-US" dirty="0">
                <a:latin typeface="Times New Roman" charset="0"/>
              </a:rPr>
              <a:t>Although we have fewer honeybees available due to colony collapse disorder and the decline in the number of beekeepers, we have an increased demand in the amount of acreage of crops that need pollination.</a:t>
            </a:r>
          </a:p>
          <a:p>
            <a:pPr eaLnBrk="1" hangingPunct="1"/>
            <a:endParaRPr lang="en-US" dirty="0">
              <a:latin typeface="Times New Roman" charset="0"/>
            </a:endParaRPr>
          </a:p>
          <a:p>
            <a:pPr eaLnBrk="1" hangingPunct="1"/>
            <a:endParaRPr lang="en-US" dirty="0">
              <a:latin typeface="Times New Roman" charset="0"/>
            </a:endParaRPr>
          </a:p>
          <a:p>
            <a:pPr eaLnBrk="1" hangingPunct="1"/>
            <a:endParaRPr lang="en-US" dirty="0">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74C1AD8E-51BC-6342-8A8F-EC21F1B5489E}" type="slidenum">
              <a:rPr lang="en-US" sz="1200"/>
              <a:pPr/>
              <a:t>14</a:t>
            </a:fld>
            <a:endParaRPr lang="en-US" sz="1200"/>
          </a:p>
        </p:txBody>
      </p:sp>
      <p:sp>
        <p:nvSpPr>
          <p:cNvPr id="59394" name="Rectangle 2"/>
          <p:cNvSpPr>
            <a:spLocks noGrp="1" noRot="1" noChangeAspect="1" noChangeArrowheads="1" noTextEdit="1"/>
          </p:cNvSpPr>
          <p:nvPr>
            <p:ph type="sldImg"/>
          </p:nvPr>
        </p:nvSpPr>
        <p:spPr>
          <a:xfrm>
            <a:off x="846138" y="685800"/>
            <a:ext cx="5165725" cy="3429000"/>
          </a:xfrm>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The value of native bees:</a:t>
            </a:r>
          </a:p>
          <a:p>
            <a:endParaRPr lang="en-US" dirty="0">
              <a:latin typeface="Times New Roman" charset="0"/>
            </a:endParaRPr>
          </a:p>
          <a:p>
            <a:r>
              <a:rPr lang="en-US" dirty="0">
                <a:latin typeface="Times New Roman" charset="0"/>
              </a:rPr>
              <a:t>Many native bees are robust in size (such as the bumble bee or carpenter bee) and warm up more quickly in the early mornings and stay out later during cool evenings.  Thus these bees will spend significantly more time per day pollinating plants.</a:t>
            </a:r>
          </a:p>
          <a:p>
            <a:endParaRPr lang="en-US" dirty="0">
              <a:latin typeface="Times New Roman" charset="0"/>
            </a:endParaRPr>
          </a:p>
          <a:p>
            <a:r>
              <a:rPr lang="en-US" dirty="0">
                <a:latin typeface="Times New Roman" charset="0"/>
              </a:rPr>
              <a:t>Native bees keep honeybees moving.  Honeybees tend to linger on flowers, but if they come in contact with a native bee, especially a bee larger than themselves, they will fly to another flower.</a:t>
            </a:r>
          </a:p>
          <a:p>
            <a:endParaRPr lang="en-US" dirty="0">
              <a:latin typeface="Times New Roman"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rPr>
              <a:t>Most of these native species are solitary bees, unlike the social honeybee. </a:t>
            </a:r>
            <a:r>
              <a:rPr lang="en-US" sz="1200" dirty="0"/>
              <a:t>North America: 4,000+ native species</a:t>
            </a:r>
          </a:p>
          <a:p>
            <a:endParaRPr lang="en-US" dirty="0">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83389C67-71AE-DC4A-9BDC-A3C3F4403435}" type="slidenum">
              <a:rPr lang="en-US" sz="1200"/>
              <a:pPr/>
              <a:t>15</a:t>
            </a:fld>
            <a:endParaRPr lang="en-US" sz="1200"/>
          </a:p>
        </p:txBody>
      </p:sp>
      <p:sp>
        <p:nvSpPr>
          <p:cNvPr id="57346" name="Rectangle 2"/>
          <p:cNvSpPr>
            <a:spLocks noGrp="1" noRot="1" noChangeAspect="1" noChangeArrowheads="1" noTextEdit="1"/>
          </p:cNvSpPr>
          <p:nvPr>
            <p:ph type="sldImg"/>
          </p:nvPr>
        </p:nvSpPr>
        <p:spPr>
          <a:xfrm>
            <a:off x="846138" y="685800"/>
            <a:ext cx="5167312" cy="3429000"/>
          </a:xfrm>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rPr>
              <a:t>Recently researchers have been studying the diversity and abundance of native bee species found in pollinator dependent crops.  Based on their results they have found between 50 – 100+ species of native bee pollinators. Native bees are estimated to provide $3 billion in pollination services per year.</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hlinkClick r:id="rId3"/>
              </a:rPr>
              <a:t>http://extension.missouri.edu/sare/documents/bees.pdf</a:t>
            </a:r>
            <a:endParaRPr lang="en-US" dirty="0">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E33688DA-AF5D-CA49-A3A5-4C56C5644C8E}" type="slidenum">
              <a:rPr lang="en-US" sz="1200"/>
              <a:pPr/>
              <a:t>16</a:t>
            </a:fld>
            <a:endParaRPr lang="en-US" sz="1200"/>
          </a:p>
        </p:txBody>
      </p:sp>
      <p:sp>
        <p:nvSpPr>
          <p:cNvPr id="63490" name="Rectangle 2"/>
          <p:cNvSpPr>
            <a:spLocks noGrp="1" noRot="1" noChangeAspect="1" noChangeArrowheads="1" noTextEdit="1"/>
          </p:cNvSpPr>
          <p:nvPr>
            <p:ph type="sldImg"/>
          </p:nvPr>
        </p:nvSpPr>
        <p:spPr>
          <a:xfrm>
            <a:off x="846138" y="685800"/>
            <a:ext cx="5167312" cy="3429000"/>
          </a:xfrm>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Most people don</a:t>
            </a:r>
            <a:r>
              <a:rPr lang="ja-JP" altLang="en-US" dirty="0">
                <a:latin typeface="Times New Roman" charset="0"/>
              </a:rPr>
              <a:t>’</a:t>
            </a:r>
            <a:r>
              <a:rPr lang="en-US" altLang="ja-JP" dirty="0">
                <a:latin typeface="Times New Roman" charset="0"/>
              </a:rPr>
              <a:t>t think of tomatoes needing pollinators, but with the help of native bees, plants produce significantly more fruit. Honey bees don</a:t>
            </a:r>
            <a:r>
              <a:rPr lang="ja-JP" altLang="en-US" dirty="0">
                <a:latin typeface="Times New Roman" charset="0"/>
              </a:rPr>
              <a:t>’</a:t>
            </a:r>
            <a:r>
              <a:rPr lang="en-US" altLang="ja-JP" dirty="0">
                <a:latin typeface="Times New Roman" charset="0"/>
              </a:rPr>
              <a:t>t </a:t>
            </a:r>
            <a:r>
              <a:rPr lang="en-US" altLang="ja-JP" dirty="0">
                <a:solidFill>
                  <a:srgbClr val="FF0000"/>
                </a:solidFill>
                <a:latin typeface="Times New Roman" charset="0"/>
              </a:rPr>
              <a:t>readily</a:t>
            </a:r>
            <a:r>
              <a:rPr lang="en-US" altLang="ja-JP" dirty="0">
                <a:latin typeface="Times New Roman" charset="0"/>
              </a:rPr>
              <a:t> visit these flowers because the flowers don</a:t>
            </a:r>
            <a:r>
              <a:rPr lang="ja-JP" altLang="en-US" dirty="0">
                <a:latin typeface="Times New Roman" charset="0"/>
              </a:rPr>
              <a:t>’</a:t>
            </a:r>
            <a:r>
              <a:rPr lang="en-US" altLang="ja-JP" dirty="0">
                <a:latin typeface="Times New Roman" charset="0"/>
              </a:rPr>
              <a:t>t provide nectar, and the pollen is buried in deep pores inside anthers that need to be shaken (buzz pollinated) to be released.  </a:t>
            </a:r>
          </a:p>
          <a:p>
            <a:pPr eaLnBrk="1" hangingPunct="1"/>
            <a:endParaRPr lang="en-US" altLang="ja-JP" dirty="0">
              <a:latin typeface="Times New Roman" charset="0"/>
            </a:endParaRPr>
          </a:p>
          <a:p>
            <a:pPr eaLnBrk="1" hangingPunct="1"/>
            <a:r>
              <a:rPr lang="en-US" altLang="ja-JP" dirty="0">
                <a:latin typeface="Times New Roman" charset="0"/>
              </a:rPr>
              <a:t>Bumble bees and several other native species will buzz (vibrate) these flowers. The</a:t>
            </a:r>
            <a:r>
              <a:rPr lang="en-US" altLang="ja-JP" dirty="0">
                <a:solidFill>
                  <a:srgbClr val="FF0000"/>
                </a:solidFill>
                <a:latin typeface="Times New Roman" charset="0"/>
                <a:ea typeface="MS PGothic" charset="0"/>
                <a:cs typeface="MS PGothic" charset="0"/>
              </a:rPr>
              <a:t> bee grabs the pollen producing structure of the flower in her jaws and vibrates her wing musculature causing vibrations that dislodge pollen that would have otherwise remained trapped in the flower</a:t>
            </a:r>
            <a:r>
              <a:rPr lang="ja-JP" altLang="en-US" dirty="0">
                <a:solidFill>
                  <a:srgbClr val="FF0000"/>
                </a:solidFill>
                <a:latin typeface="Times New Roman" charset="0"/>
                <a:ea typeface="MS PGothic" charset="0"/>
                <a:cs typeface="MS PGothic" charset="0"/>
              </a:rPr>
              <a:t>’</a:t>
            </a:r>
            <a:r>
              <a:rPr lang="en-US" altLang="ja-JP" dirty="0">
                <a:solidFill>
                  <a:srgbClr val="FF0000"/>
                </a:solidFill>
                <a:latin typeface="Times New Roman" charset="0"/>
                <a:ea typeface="MS PGothic" charset="0"/>
                <a:cs typeface="MS PGothic" charset="0"/>
              </a:rPr>
              <a:t>s anthers. Some plants, including tomatoes, peppers, and cranberries</a:t>
            </a:r>
            <a:r>
              <a:rPr lang="en-US" altLang="ja-JP" dirty="0">
                <a:latin typeface="Times New Roman" charset="0"/>
              </a:rPr>
              <a:t> will not open to release the pollen unless a bee provides the vibration that is equivalent to the </a:t>
            </a:r>
            <a:r>
              <a:rPr lang="ja-JP" altLang="en-US" dirty="0">
                <a:latin typeface="Times New Roman" charset="0"/>
              </a:rPr>
              <a:t>“</a:t>
            </a:r>
            <a:r>
              <a:rPr lang="en-US" altLang="ja-JP" dirty="0">
                <a:latin typeface="Times New Roman" charset="0"/>
              </a:rPr>
              <a:t>C</a:t>
            </a:r>
            <a:r>
              <a:rPr lang="ja-JP" altLang="en-US" dirty="0">
                <a:latin typeface="Times New Roman" charset="0"/>
              </a:rPr>
              <a:t>”</a:t>
            </a:r>
            <a:r>
              <a:rPr lang="en-US" altLang="ja-JP" dirty="0">
                <a:latin typeface="Times New Roman" charset="0"/>
              </a:rPr>
              <a:t> note.  A bumble bees can grab the tomato flower with its legs and vibrate its thoracic muscles (buzzing) to the tone of </a:t>
            </a:r>
            <a:r>
              <a:rPr lang="ja-JP" altLang="en-US" dirty="0">
                <a:latin typeface="Times New Roman" charset="0"/>
              </a:rPr>
              <a:t>“</a:t>
            </a:r>
            <a:r>
              <a:rPr lang="en-US" altLang="ja-JP" dirty="0">
                <a:latin typeface="Times New Roman" charset="0"/>
              </a:rPr>
              <a:t>C</a:t>
            </a:r>
            <a:r>
              <a:rPr lang="ja-JP" altLang="en-US" dirty="0">
                <a:latin typeface="Times New Roman" charset="0"/>
              </a:rPr>
              <a:t>”</a:t>
            </a:r>
            <a:r>
              <a:rPr lang="en-US" altLang="ja-JP" dirty="0">
                <a:latin typeface="Times New Roman" charset="0"/>
              </a:rPr>
              <a:t> thus opening up the flower and releasing the pollen.  </a:t>
            </a:r>
          </a:p>
          <a:p>
            <a:pPr eaLnBrk="1" hangingPunct="1"/>
            <a:endParaRPr lang="en-US" dirty="0">
              <a:latin typeface="Times New Roman" charset="0"/>
            </a:endParaRPr>
          </a:p>
          <a:p>
            <a:pPr eaLnBrk="1" hangingPunct="1"/>
            <a:r>
              <a:rPr lang="en-US" dirty="0">
                <a:solidFill>
                  <a:srgbClr val="000000"/>
                </a:solidFill>
                <a:latin typeface="Arial" charset="0"/>
              </a:rPr>
              <a:t>Greenleaf, S. </a:t>
            </a:r>
            <a:r>
              <a:rPr lang="en-US" dirty="0" err="1">
                <a:solidFill>
                  <a:srgbClr val="000000"/>
                </a:solidFill>
                <a:latin typeface="Arial" charset="0"/>
              </a:rPr>
              <a:t>S.,and</a:t>
            </a:r>
            <a:r>
              <a:rPr lang="en-US" dirty="0">
                <a:solidFill>
                  <a:srgbClr val="000000"/>
                </a:solidFill>
                <a:latin typeface="Arial" charset="0"/>
              </a:rPr>
              <a:t> C. </a:t>
            </a:r>
            <a:r>
              <a:rPr lang="en-US" dirty="0" err="1">
                <a:solidFill>
                  <a:srgbClr val="000000"/>
                </a:solidFill>
                <a:latin typeface="Arial" charset="0"/>
              </a:rPr>
              <a:t>Kremen</a:t>
            </a:r>
            <a:r>
              <a:rPr lang="en-US" dirty="0">
                <a:solidFill>
                  <a:srgbClr val="000000"/>
                </a:solidFill>
                <a:latin typeface="Arial" charset="0"/>
              </a:rPr>
              <a:t>. 2006. Wild bee species increase tomato production and respond differently to surrounding land use in Northern California. Biological Conservation 133:81-87.</a:t>
            </a:r>
          </a:p>
          <a:p>
            <a:pPr eaLnBrk="1" hangingPunct="1"/>
            <a:r>
              <a:rPr lang="en-US" dirty="0">
                <a:latin typeface="Times New Roman" charset="0"/>
              </a:rPr>
              <a:t>In sunflower hybrid seed production, pollen from a male row of sunflowers must be moved by bees to a female (male -sterile) row.</a:t>
            </a:r>
          </a:p>
          <a:p>
            <a:pPr eaLnBrk="1" hangingPunct="1"/>
            <a:r>
              <a:rPr lang="en-US" dirty="0">
                <a:latin typeface="Times New Roman" charset="0"/>
              </a:rPr>
              <a:t>Individual honey bee workers specialize in foraging for either pollen or nectar. They are less efficient on hybrid crops (like sunflowers) where there are separate rows of male and female plants.</a:t>
            </a:r>
          </a:p>
          <a:p>
            <a:pPr eaLnBrk="1" hangingPunct="1"/>
            <a:endParaRPr lang="en-US" dirty="0">
              <a:latin typeface="Times New Roman" charset="0"/>
            </a:endParaRPr>
          </a:p>
          <a:p>
            <a:pPr eaLnBrk="1" hangingPunct="1"/>
            <a:r>
              <a:rPr lang="en-US" dirty="0">
                <a:latin typeface="Times New Roman" charset="0"/>
              </a:rPr>
              <a:t>Native bees working the sunflowers will bump into honey bees on these crops, causes the honey bees to change course and visit adjacent rows. This increases seed yield.  If the native bees were not present, the honey bee would go from one flower to the next down the row of the same sex flower.  With native bees present they will actually cross-over to the other sex row – thus being more successful in pollination of the crop.</a:t>
            </a:r>
          </a:p>
          <a:p>
            <a:pPr eaLnBrk="1" hangingPunct="1"/>
            <a:endParaRPr lang="en-US" dirty="0">
              <a:latin typeface="Times New Roman" charset="0"/>
            </a:endParaRPr>
          </a:p>
          <a:p>
            <a:pPr eaLnBrk="1" hangingPunct="1"/>
            <a:r>
              <a:rPr lang="en-US" dirty="0">
                <a:latin typeface="Times New Roman" charset="0"/>
              </a:rPr>
              <a:t>http://www.xerces.org/wp-content/uploads/2008/10/factsheet_sunflower_pollination.pdf</a:t>
            </a:r>
          </a:p>
          <a:p>
            <a:pPr eaLnBrk="1" hangingPunct="1"/>
            <a:endParaRPr lang="en-US" dirty="0">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3885903" y="8687405"/>
            <a:ext cx="2972097"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sz="2400">
                <a:solidFill>
                  <a:schemeClr val="tx1"/>
                </a:solidFill>
                <a:latin typeface="Times New Roman" charset="0"/>
                <a:ea typeface="ＭＳ Ｐゴシック" charset="0"/>
                <a:cs typeface="ＭＳ Ｐゴシック" charset="0"/>
              </a:defRPr>
            </a:lvl1pPr>
            <a:lvl2pPr marL="742950" indent="-285750" defTabSz="966788" eaLnBrk="0" hangingPunct="0">
              <a:defRPr sz="2400">
                <a:solidFill>
                  <a:schemeClr val="tx1"/>
                </a:solidFill>
                <a:latin typeface="Times New Roman" charset="0"/>
                <a:ea typeface="ＭＳ Ｐゴシック" charset="0"/>
              </a:defRPr>
            </a:lvl2pPr>
            <a:lvl3pPr marL="1143000" indent="-228600" defTabSz="966788" eaLnBrk="0" hangingPunct="0">
              <a:defRPr sz="2400">
                <a:solidFill>
                  <a:schemeClr val="tx1"/>
                </a:solidFill>
                <a:latin typeface="Times New Roman" charset="0"/>
                <a:ea typeface="ＭＳ Ｐゴシック" charset="0"/>
              </a:defRPr>
            </a:lvl3pPr>
            <a:lvl4pPr marL="1600200" indent="-228600" defTabSz="966788" eaLnBrk="0" hangingPunct="0">
              <a:defRPr sz="2400">
                <a:solidFill>
                  <a:schemeClr val="tx1"/>
                </a:solidFill>
                <a:latin typeface="Times New Roman" charset="0"/>
                <a:ea typeface="ＭＳ Ｐゴシック" charset="0"/>
              </a:defRPr>
            </a:lvl4pPr>
            <a:lvl5pPr marL="2057400" indent="-228600" defTabSz="966788" eaLnBrk="0" hangingPunct="0">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56D5C689-4C0F-674B-A216-71BA8DF5BF9F}" type="slidenum">
              <a:rPr lang="en-US" sz="1200"/>
              <a:pPr algn="r"/>
              <a:t>17</a:t>
            </a:fld>
            <a:endParaRPr lang="en-US" sz="1200"/>
          </a:p>
        </p:txBody>
      </p:sp>
      <p:sp>
        <p:nvSpPr>
          <p:cNvPr id="67586" name="Rectangle 2"/>
          <p:cNvSpPr>
            <a:spLocks noGrp="1" noRot="1" noChangeAspect="1" noChangeArrowheads="1" noTextEdit="1"/>
          </p:cNvSpPr>
          <p:nvPr>
            <p:ph type="sldImg"/>
          </p:nvPr>
        </p:nvSpPr>
        <p:spPr>
          <a:xfrm>
            <a:off x="846138" y="685800"/>
            <a:ext cx="5165725" cy="3429000"/>
          </a:xfrm>
          <a:ln/>
        </p:spPr>
      </p:sp>
      <p:sp>
        <p:nvSpPr>
          <p:cNvPr id="67587"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Pollinators face many threats, including the loss of habitat (nesting and foraging habitat), the effects of pesticides, pests (mites and many diseases), effects of climate change, and pressures from invasive plants.</a:t>
            </a:r>
          </a:p>
          <a:p>
            <a:pPr eaLnBrk="1" hangingPunct="1"/>
            <a:endParaRPr lang="en-US" dirty="0">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775593F3-F6FB-1F44-860A-39C88E6ED345}" type="slidenum">
              <a:rPr lang="en-US" sz="1200"/>
              <a:pPr/>
              <a:t>18</a:t>
            </a:fld>
            <a:endParaRPr lang="en-US" sz="1200"/>
          </a:p>
        </p:txBody>
      </p:sp>
      <p:sp>
        <p:nvSpPr>
          <p:cNvPr id="69634" name="Rectangle 2"/>
          <p:cNvSpPr>
            <a:spLocks noGrp="1" noRot="1" noChangeAspect="1" noChangeArrowheads="1" noTextEdit="1"/>
          </p:cNvSpPr>
          <p:nvPr>
            <p:ph type="sldImg"/>
          </p:nvPr>
        </p:nvSpPr>
        <p:spPr>
          <a:xfrm>
            <a:off x="846138" y="685800"/>
            <a:ext cx="5165725" cy="3429000"/>
          </a:xfrm>
          <a:ln/>
        </p:spPr>
      </p:sp>
      <p:sp>
        <p:nvSpPr>
          <p:cNvPr id="69635" name="Rectangle 3"/>
          <p:cNvSpPr>
            <a:spLocks noGrp="1" noChangeArrowheads="1"/>
          </p:cNvSpPr>
          <p:nvPr>
            <p:ph type="body" idx="1"/>
          </p:nvPr>
        </p:nvSpPr>
        <p:spPr>
          <a:xfrm>
            <a:off x="912317" y="4206119"/>
            <a:ext cx="5033367" cy="41138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Many of our native bees are also in decline, including several bumble bee species.</a:t>
            </a:r>
          </a:p>
          <a:p>
            <a:pPr eaLnBrk="1" hangingPunct="1"/>
            <a:endParaRPr lang="en-US" dirty="0">
              <a:latin typeface="Times New Roman" charset="0"/>
            </a:endParaRPr>
          </a:p>
          <a:p>
            <a:pPr eaLnBrk="1" hangingPunct="1"/>
            <a:r>
              <a:rPr lang="en-US" dirty="0">
                <a:latin typeface="Times New Roman" charset="0"/>
              </a:rPr>
              <a:t>Of particular importance are members of the subgenus </a:t>
            </a:r>
            <a:r>
              <a:rPr lang="en-US" dirty="0" err="1">
                <a:latin typeface="Times New Roman" charset="0"/>
              </a:rPr>
              <a:t>Bombus</a:t>
            </a:r>
            <a:r>
              <a:rPr lang="en-US" dirty="0">
                <a:latin typeface="Times New Roman" charset="0"/>
              </a:rPr>
              <a:t>. This is a closely related group of </a:t>
            </a:r>
            <a:r>
              <a:rPr lang="ja-JP" altLang="en-US" dirty="0">
                <a:latin typeface="Times New Roman" charset="0"/>
              </a:rPr>
              <a:t>“</a:t>
            </a:r>
            <a:r>
              <a:rPr lang="en-US" altLang="ja-JP" dirty="0">
                <a:latin typeface="Times New Roman" charset="0"/>
              </a:rPr>
              <a:t>sister species</a:t>
            </a:r>
            <a:r>
              <a:rPr lang="ja-JP" altLang="en-US" dirty="0">
                <a:latin typeface="Times New Roman" charset="0"/>
              </a:rPr>
              <a:t>”</a:t>
            </a:r>
            <a:r>
              <a:rPr lang="en-US" altLang="ja-JP" dirty="0">
                <a:latin typeface="Times New Roman" charset="0"/>
              </a:rPr>
              <a:t> that range across the country.  Once they accounted for some of the most common bees in their range, now they are nearly impossible to find, especially in agricultural areas.</a:t>
            </a:r>
            <a:endParaRPr lang="en-US" altLang="ja-JP" dirty="0">
              <a:solidFill>
                <a:srgbClr val="FF0000"/>
              </a:solidFill>
              <a:latin typeface="Times New Roman" charset="0"/>
            </a:endParaRPr>
          </a:p>
          <a:p>
            <a:pPr eaLnBrk="1" hangingPunct="1"/>
            <a:endParaRPr lang="en-US" dirty="0">
              <a:solidFill>
                <a:srgbClr val="FF0000"/>
              </a:solidFill>
              <a:latin typeface="Times New Roman" charset="0"/>
            </a:endParaRPr>
          </a:p>
          <a:p>
            <a:pPr eaLnBrk="1" hangingPunct="1"/>
            <a:r>
              <a:rPr lang="en-US" dirty="0">
                <a:solidFill>
                  <a:srgbClr val="FF0000"/>
                </a:solidFill>
                <a:latin typeface="Times New Roman" charset="0"/>
              </a:rPr>
              <a:t>It is suspected that a bee pathogen has spread to wild populations from commercial rearing facilities.</a:t>
            </a:r>
            <a:r>
              <a:rPr lang="en-US" dirty="0">
                <a:latin typeface="Times New Roman" charset="0"/>
              </a:rPr>
              <a:t> </a:t>
            </a:r>
          </a:p>
          <a:p>
            <a:pPr eaLnBrk="1" hangingPunct="1"/>
            <a:endParaRPr lang="en-US" dirty="0">
              <a:solidFill>
                <a:srgbClr val="FF0000"/>
              </a:solidFill>
              <a:latin typeface="Times New Roman" charset="0"/>
            </a:endParaRPr>
          </a:p>
          <a:p>
            <a:pPr eaLnBrk="1" hangingPunct="1"/>
            <a:r>
              <a:rPr lang="en-US" i="1" dirty="0" err="1">
                <a:solidFill>
                  <a:srgbClr val="FF0000"/>
                </a:solidFill>
                <a:latin typeface="Times New Roman" charset="0"/>
              </a:rPr>
              <a:t>Bombus</a:t>
            </a:r>
            <a:r>
              <a:rPr lang="en-US" i="1" dirty="0">
                <a:solidFill>
                  <a:srgbClr val="FF0000"/>
                </a:solidFill>
                <a:latin typeface="Times New Roman" charset="0"/>
              </a:rPr>
              <a:t> </a:t>
            </a:r>
            <a:r>
              <a:rPr lang="en-US" i="1" dirty="0" err="1">
                <a:solidFill>
                  <a:srgbClr val="FF0000"/>
                </a:solidFill>
                <a:latin typeface="Times New Roman" charset="0"/>
              </a:rPr>
              <a:t>occidentalis</a:t>
            </a:r>
            <a:r>
              <a:rPr lang="en-US" i="1" dirty="0">
                <a:solidFill>
                  <a:srgbClr val="FF0000"/>
                </a:solidFill>
                <a:latin typeface="Times New Roman" charset="0"/>
              </a:rPr>
              <a:t> </a:t>
            </a:r>
            <a:r>
              <a:rPr lang="en-US" dirty="0">
                <a:solidFill>
                  <a:srgbClr val="FF0000"/>
                </a:solidFill>
                <a:latin typeface="Times New Roman" charset="0"/>
              </a:rPr>
              <a:t>is no longer available for commercial purchase since populations crashed.  </a:t>
            </a:r>
            <a:r>
              <a:rPr lang="en-US" i="1" dirty="0">
                <a:solidFill>
                  <a:srgbClr val="FF0000"/>
                </a:solidFill>
                <a:latin typeface="Times New Roman" charset="0"/>
              </a:rPr>
              <a:t>B. impatiens </a:t>
            </a:r>
            <a:r>
              <a:rPr lang="en-US" dirty="0">
                <a:solidFill>
                  <a:srgbClr val="FF0000"/>
                </a:solidFill>
                <a:latin typeface="Times New Roman" charset="0"/>
              </a:rPr>
              <a:t>is now being shipped across the Rockies, beyond its natural range.</a:t>
            </a:r>
          </a:p>
          <a:p>
            <a:pPr eaLnBrk="1" hangingPunct="1"/>
            <a:endParaRPr lang="en-US" dirty="0">
              <a:solidFill>
                <a:srgbClr val="FF0000"/>
              </a:solidFill>
              <a:latin typeface="Times New Roman" charset="0"/>
            </a:endParaRPr>
          </a:p>
          <a:p>
            <a:pPr eaLnBrk="1" hangingPunct="1"/>
            <a:r>
              <a:rPr lang="en-US" i="1" dirty="0">
                <a:latin typeface="Times New Roman" charset="0"/>
              </a:rPr>
              <a:t>B. </a:t>
            </a:r>
            <a:r>
              <a:rPr lang="en-US" i="1" dirty="0" err="1">
                <a:latin typeface="Times New Roman" charset="0"/>
              </a:rPr>
              <a:t>pensylvanicus</a:t>
            </a:r>
            <a:r>
              <a:rPr lang="en-US" i="1" dirty="0">
                <a:latin typeface="Times New Roman" charset="0"/>
              </a:rPr>
              <a:t> </a:t>
            </a:r>
            <a:r>
              <a:rPr lang="en-US" dirty="0">
                <a:latin typeface="Times New Roman" charset="0"/>
              </a:rPr>
              <a:t>is also in decline – (not one of the sister species) </a:t>
            </a:r>
            <a:r>
              <a:rPr lang="en-US" dirty="0">
                <a:solidFill>
                  <a:srgbClr val="FF0000"/>
                </a:solidFill>
                <a:latin typeface="Times New Roman" charset="0"/>
              </a:rPr>
              <a:t>and several other Midwest </a:t>
            </a:r>
            <a:r>
              <a:rPr lang="en-US" dirty="0" err="1">
                <a:solidFill>
                  <a:srgbClr val="FF0000"/>
                </a:solidFill>
                <a:latin typeface="Times New Roman" charset="0"/>
              </a:rPr>
              <a:t>Bombus</a:t>
            </a:r>
            <a:r>
              <a:rPr lang="en-US" dirty="0">
                <a:solidFill>
                  <a:srgbClr val="FF0000"/>
                </a:solidFill>
                <a:latin typeface="Times New Roman" charset="0"/>
              </a:rPr>
              <a:t> species also in suspected decline.</a:t>
            </a:r>
          </a:p>
          <a:p>
            <a:pPr eaLnBrk="1" hangingPunct="1"/>
            <a:endParaRPr lang="en-US" dirty="0">
              <a:solidFill>
                <a:srgbClr val="FF0000"/>
              </a:solidFill>
              <a:latin typeface="Times New Roman" charset="0"/>
            </a:endParaRPr>
          </a:p>
          <a:p>
            <a:pPr eaLnBrk="1" hangingPunct="1"/>
            <a:r>
              <a:rPr lang="en-US" dirty="0">
                <a:hlinkClick r:id="rId3"/>
              </a:rPr>
              <a:t>https://www.bumblebeeconservation.org/wp-content/uploads/2017/11/Slater-Great-yellow-bumblebee-Factsheet-02.15.pdf</a:t>
            </a:r>
            <a:endParaRPr lang="en-US" dirty="0"/>
          </a:p>
          <a:p>
            <a:pPr eaLnBrk="1" hangingPunct="1"/>
            <a:r>
              <a:rPr lang="en-US" dirty="0">
                <a:hlinkClick r:id="rId4"/>
              </a:rPr>
              <a:t>https://www.fws.gov/midwest/endangered/insects/rpbb/factsheetrpbb.html</a:t>
            </a:r>
            <a:endParaRPr lang="en-US" dirty="0"/>
          </a:p>
          <a:p>
            <a:pPr eaLnBrk="1" hangingPunct="1"/>
            <a:endParaRPr lang="en-US" dirty="0">
              <a:solidFill>
                <a:srgbClr val="FF0000"/>
              </a:solidFill>
              <a:latin typeface="Times New Roman" charset="0"/>
            </a:endParaRPr>
          </a:p>
          <a:p>
            <a:pPr eaLnBrk="1" hangingPunct="1"/>
            <a:endParaRPr lang="en-US" dirty="0">
              <a:latin typeface="Times New Roman" charset="0"/>
            </a:endParaRPr>
          </a:p>
          <a:p>
            <a:pPr eaLnBrk="1" hangingPunct="1"/>
            <a:r>
              <a:rPr lang="en-US" dirty="0">
                <a:latin typeface="Times New Roman" charset="0"/>
              </a:rPr>
              <a:t>Cameron et al. 2011. Patterns of widespread decline in North American bumble bees.  PNAS</a:t>
            </a:r>
          </a:p>
          <a:p>
            <a:pPr eaLnBrk="1" hangingPunct="1"/>
            <a:endParaRPr lang="en-US" dirty="0">
              <a:solidFill>
                <a:srgbClr val="FF0000"/>
              </a:solidFill>
              <a:latin typeface="Times New Roman" charset="0"/>
            </a:endParaRPr>
          </a:p>
          <a:p>
            <a:pPr eaLnBrk="1" hangingPunct="1"/>
            <a:r>
              <a:rPr lang="en-US" dirty="0">
                <a:latin typeface="Times New Roman" charset="0"/>
              </a:rPr>
              <a:t>Note the rusty patch of hairs on this bee</a:t>
            </a:r>
            <a:r>
              <a:rPr lang="ja-JP" altLang="en-US" dirty="0">
                <a:latin typeface="Times New Roman" charset="0"/>
              </a:rPr>
              <a:t>’</a:t>
            </a:r>
            <a:r>
              <a:rPr lang="en-US" altLang="ja-JP" dirty="0">
                <a:latin typeface="Times New Roman" charset="0"/>
              </a:rPr>
              <a:t>s abdomen. This bee has disappeared from most of its historic range.</a:t>
            </a:r>
          </a:p>
          <a:p>
            <a:pPr eaLnBrk="1" hangingPunct="1"/>
            <a:endParaRPr lang="en-US" dirty="0">
              <a:latin typeface="Times New Roman" charset="0"/>
            </a:endParaRPr>
          </a:p>
          <a:p>
            <a:pPr eaLnBrk="1" hangingPunct="1"/>
            <a:r>
              <a:rPr lang="en-US" dirty="0">
                <a:solidFill>
                  <a:srgbClr val="FF0000"/>
                </a:solidFill>
                <a:latin typeface="Times New Roman" charset="0"/>
              </a:rPr>
              <a:t>Keep an eye out for this bee! </a:t>
            </a:r>
          </a:p>
          <a:p>
            <a:pPr eaLnBrk="1" hangingPunct="1"/>
            <a:endParaRPr lang="en-US" dirty="0">
              <a:solidFill>
                <a:srgbClr val="FF0000"/>
              </a:solidFill>
              <a:latin typeface="Times New Roman" charset="0"/>
            </a:endParaRPr>
          </a:p>
          <a:p>
            <a:pPr eaLnBrk="1" hangingPunct="1"/>
            <a:r>
              <a:rPr lang="en-US" dirty="0">
                <a:latin typeface="Times New Roman" charset="0"/>
              </a:rPr>
              <a:t>Note: without citizen monitors, we wouldn‘t</a:t>
            </a:r>
            <a:r>
              <a:rPr lang="en-US" altLang="ja-JP" dirty="0">
                <a:latin typeface="Times New Roman" charset="0"/>
              </a:rPr>
              <a:t> have known that this species still occurs in: MN, MA, and PA.</a:t>
            </a:r>
          </a:p>
          <a:p>
            <a:pPr eaLnBrk="1" hangingPunct="1"/>
            <a:endParaRPr lang="en-US" dirty="0">
              <a:latin typeface="Times New Roman" charset="0"/>
            </a:endParaRPr>
          </a:p>
          <a:p>
            <a:pPr eaLnBrk="1" hangingPunct="1"/>
            <a:r>
              <a:rPr lang="en-US" dirty="0">
                <a:latin typeface="Times New Roman" charset="0"/>
              </a:rPr>
              <a:t>The basic knowledge of where a rare species presently occurs is a critical first piece of information necessary to conserve that species.</a:t>
            </a:r>
          </a:p>
          <a:p>
            <a:pPr eaLnBrk="1" hangingPunct="1"/>
            <a:endParaRPr lang="en-US" dirty="0">
              <a:solidFill>
                <a:srgbClr val="FF0000"/>
              </a:solidFill>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6B758F5D-699A-5947-AA9A-A88283C4CE16}" type="slidenum">
              <a:rPr lang="en-US" sz="1200"/>
              <a:pPr/>
              <a:t>19</a:t>
            </a:fld>
            <a:endParaRPr lang="en-US" sz="1200"/>
          </a:p>
        </p:txBody>
      </p:sp>
      <p:sp>
        <p:nvSpPr>
          <p:cNvPr id="75778" name="Rectangle 2"/>
          <p:cNvSpPr>
            <a:spLocks noGrp="1" noRot="1" noChangeAspect="1" noChangeArrowheads="1" noTextEdit="1"/>
          </p:cNvSpPr>
          <p:nvPr>
            <p:ph type="sldImg"/>
          </p:nvPr>
        </p:nvSpPr>
        <p:spPr>
          <a:xfrm>
            <a:off x="846138" y="685800"/>
            <a:ext cx="5167312" cy="3429000"/>
          </a:xfrm>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From 1961 to 2006, the percentage of global cropland requiring bee pollination increased over 300%. It jumped from 18.2% in 1961 to 34.9% in 2006.</a:t>
            </a:r>
          </a:p>
          <a:p>
            <a:pPr eaLnBrk="1" hangingPunct="1"/>
            <a:endParaRPr lang="en-US" dirty="0">
              <a:latin typeface="Times New Roman" charset="0"/>
            </a:endParaRPr>
          </a:p>
          <a:p>
            <a:pPr eaLnBrk="1" hangingPunct="1"/>
            <a:r>
              <a:rPr lang="en-US" dirty="0">
                <a:latin typeface="Times New Roman" charset="0"/>
              </a:rPr>
              <a:t>To meet the anticipated increases in acreage of bee-pollinated crops over the next decade America will need approximately another half million honey bee hives. With an aging beekeeper population, and declining profit margins, we need honey bees as well as native bees to meet the pollination demands.</a:t>
            </a:r>
          </a:p>
          <a:p>
            <a:pPr eaLnBrk="1" hangingPunct="1"/>
            <a:endParaRPr lang="en-US" dirty="0">
              <a:latin typeface="Times New Roman" charset="0"/>
            </a:endParaRPr>
          </a:p>
          <a:p>
            <a:pPr eaLnBrk="1" hangingPunct="1"/>
            <a:r>
              <a:rPr lang="en-US" baseline="30000" dirty="0">
                <a:solidFill>
                  <a:schemeClr val="bg2"/>
                </a:solidFill>
                <a:latin typeface="Times New Roman" charset="0"/>
              </a:rPr>
              <a:t>1 </a:t>
            </a:r>
            <a:r>
              <a:rPr lang="en-US" dirty="0" err="1">
                <a:latin typeface="Times New Roman" charset="0"/>
              </a:rPr>
              <a:t>Aizen</a:t>
            </a:r>
            <a:r>
              <a:rPr lang="en-US" dirty="0">
                <a:latin typeface="Times New Roman" charset="0"/>
              </a:rPr>
              <a:t> MA, LA Garibaldi, SA Cunningham, AM Klein.  2008. Long-term global trends in crop yield and production reveal no current pollination shortage but increasing pollinator dependency. </a:t>
            </a:r>
            <a:r>
              <a:rPr lang="en-US" i="1" dirty="0">
                <a:latin typeface="Times New Roman" charset="0"/>
              </a:rPr>
              <a:t>Current Biology</a:t>
            </a:r>
            <a:r>
              <a:rPr lang="en-US" dirty="0">
                <a:latin typeface="Times New Roman" charset="0"/>
              </a:rPr>
              <a:t> 18:1572-1575.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4E30FCFF-F50D-AE4E-8B53-2E1D776124C6}" type="slidenum">
              <a:rPr lang="en-US" sz="1200"/>
              <a:pPr/>
              <a:t>2</a:t>
            </a:fld>
            <a:endParaRPr lang="en-US" sz="1200"/>
          </a:p>
        </p:txBody>
      </p:sp>
      <p:sp>
        <p:nvSpPr>
          <p:cNvPr id="18434" name="Rectangle 2"/>
          <p:cNvSpPr>
            <a:spLocks noGrp="1" noRot="1" noChangeAspect="1" noChangeArrowheads="1" noTextEdit="1"/>
          </p:cNvSpPr>
          <p:nvPr>
            <p:ph type="sldImg"/>
          </p:nvPr>
        </p:nvSpPr>
        <p:spPr>
          <a:xfrm>
            <a:off x="846138" y="685800"/>
            <a:ext cx="5167312" cy="3429000"/>
          </a:xfrm>
          <a:ln/>
        </p:spPr>
      </p:sp>
      <p:sp>
        <p:nvSpPr>
          <p:cNvPr id="18435" name="Rectangle 3"/>
          <p:cNvSpPr>
            <a:spLocks noGrp="1" noChangeArrowheads="1"/>
          </p:cNvSpPr>
          <p:nvPr>
            <p:ph type="body" idx="1"/>
          </p:nvPr>
        </p:nvSpPr>
        <p:spPr>
          <a:xfrm>
            <a:off x="686098" y="4343704"/>
            <a:ext cx="5485805"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Overview of this module: the importance of pollination, who are the pollinators, and how are they threatened?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dirty="0"/>
              <a:t>DIG DEEPER: Mysteries in the Soil-POSTER CONTEST OVERVIEW</a:t>
            </a:r>
          </a:p>
        </p:txBody>
      </p:sp>
      <p:sp>
        <p:nvSpPr>
          <p:cNvPr id="6" name="Rectangle 6"/>
          <p:cNvSpPr>
            <a:spLocks noGrp="1" noChangeArrowheads="1"/>
          </p:cNvSpPr>
          <p:nvPr>
            <p:ph type="ftr" sz="quarter" idx="4"/>
          </p:nvPr>
        </p:nvSpPr>
        <p:spPr/>
        <p:txBody>
          <a:bodyPr/>
          <a:lstStyle/>
          <a:p>
            <a:pPr>
              <a:defRPr/>
            </a:pPr>
            <a:r>
              <a:rPr lang="en-US" dirty="0"/>
              <a:t>S. Schultz </a:t>
            </a:r>
            <a:r>
              <a:rPr lang="en-US" dirty="0" err="1"/>
              <a:t>stewardship@nacdnet.org</a:t>
            </a:r>
            <a:r>
              <a:rPr lang="en-US" dirty="0"/>
              <a:t>  </a:t>
            </a:r>
            <a:r>
              <a:rPr lang="en-US" dirty="0">
                <a:hlinkClick r:id="rId3"/>
              </a:rPr>
              <a:t>www.nacdnet.org</a:t>
            </a:r>
            <a:r>
              <a:rPr lang="en-US" dirty="0"/>
              <a:t> July 2013</a:t>
            </a:r>
          </a:p>
        </p:txBody>
      </p:sp>
      <p:sp>
        <p:nvSpPr>
          <p:cNvPr id="7" name="Rectangle 7"/>
          <p:cNvSpPr>
            <a:spLocks noGrp="1" noChangeArrowheads="1"/>
          </p:cNvSpPr>
          <p:nvPr>
            <p:ph type="sldNum" sz="quarter" idx="5"/>
          </p:nvPr>
        </p:nvSpPr>
        <p:spPr/>
        <p:txBody>
          <a:bodyPr/>
          <a:lstStyle/>
          <a:p>
            <a:pPr>
              <a:defRPr/>
            </a:pPr>
            <a:fld id="{C5A80790-21BF-DA44-BAB1-C0DC69133EBE}" type="slidenum">
              <a:rPr lang="en-US"/>
              <a:pPr>
                <a:defRPr/>
              </a:pPr>
              <a:t>20</a:t>
            </a:fld>
            <a:endParaRPr lang="en-US"/>
          </a:p>
        </p:txBody>
      </p:sp>
      <p:sp>
        <p:nvSpPr>
          <p:cNvPr id="65538" name="Rectangle 2"/>
          <p:cNvSpPr>
            <a:spLocks noGrp="1" noRot="1" noChangeAspect="1" noChangeArrowheads="1" noTextEdit="1"/>
          </p:cNvSpPr>
          <p:nvPr>
            <p:ph type="sldImg"/>
          </p:nvPr>
        </p:nvSpPr>
        <p:spPr>
          <a:xfrm>
            <a:off x="846138" y="685800"/>
            <a:ext cx="5165725" cy="3429000"/>
          </a:xfrm>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p:txBody>
          <a:bodyPr/>
          <a:lstStyle/>
          <a:p>
            <a:pPr eaLnBrk="1" hangingPunct="1">
              <a:defRPr/>
            </a:pPr>
            <a:r>
              <a:rPr lang="en-US" dirty="0"/>
              <a:t>Local info – contact info</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a:xfrm>
            <a:off x="846138" y="685800"/>
            <a:ext cx="5165725" cy="3429000"/>
          </a:xfrm>
          <a:ln/>
        </p:spPr>
      </p:sp>
      <p:sp>
        <p:nvSpPr>
          <p:cNvPr id="204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Times New Roman" charset="0"/>
              </a:rPr>
              <a:t>We can thank pollinators for one in three mouthfuls of food and drink – everything from coffee and chocolate to most fruits and many vegetables in our diet.  Pollination is also critical for many of the animal products we consume, including dairy products, beef, pork and poultry. These animals consume insect-pollinated legumes such as alfalfa and clover at some time during their growth. When we start to think about what we ate yesterday for breakfast, lunch, and dinner, we start to understand the importance of pollinators in our own diets.</a:t>
            </a:r>
          </a:p>
          <a:p>
            <a:endParaRPr lang="en-US" dirty="0">
              <a:latin typeface="Times New Roman" charset="0"/>
            </a:endParaRPr>
          </a:p>
          <a:p>
            <a:endParaRPr lang="en-US" dirty="0">
              <a:latin typeface="Times New Roman" charset="0"/>
            </a:endParaRPr>
          </a:p>
        </p:txBody>
      </p:sp>
      <p:sp>
        <p:nvSpPr>
          <p:cNvPr id="204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15CD0174-A5D6-BF46-8A78-E7BDEC825477}" type="slidenum">
              <a:rPr lang="en-US" sz="1200"/>
              <a:pPr/>
              <a:t>3</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imes New Roman" charset="0"/>
                <a:ea typeface="ＭＳ Ｐゴシック" charset="0"/>
                <a:cs typeface="ＭＳ Ｐゴシック" charset="0"/>
              </a:defRPr>
            </a:lvl1pPr>
            <a:lvl2pPr marL="702756" indent="-270291" defTabSz="912983" eaLnBrk="0" hangingPunct="0">
              <a:defRPr sz="2300">
                <a:solidFill>
                  <a:schemeClr val="tx1"/>
                </a:solidFill>
                <a:latin typeface="Times New Roman" charset="0"/>
                <a:ea typeface="ＭＳ Ｐゴシック" charset="0"/>
              </a:defRPr>
            </a:lvl2pPr>
            <a:lvl3pPr marL="1081164" indent="-216233" defTabSz="912983" eaLnBrk="0" hangingPunct="0">
              <a:defRPr sz="2300">
                <a:solidFill>
                  <a:schemeClr val="tx1"/>
                </a:solidFill>
                <a:latin typeface="Times New Roman" charset="0"/>
                <a:ea typeface="ＭＳ Ｐゴシック" charset="0"/>
              </a:defRPr>
            </a:lvl3pPr>
            <a:lvl4pPr marL="1513629" indent="-216233" defTabSz="912983" eaLnBrk="0" hangingPunct="0">
              <a:defRPr sz="2300">
                <a:solidFill>
                  <a:schemeClr val="tx1"/>
                </a:solidFill>
                <a:latin typeface="Times New Roman" charset="0"/>
                <a:ea typeface="ＭＳ Ｐゴシック" charset="0"/>
              </a:defRPr>
            </a:lvl4pPr>
            <a:lvl5pPr marL="1946095" indent="-216233" defTabSz="912983" eaLnBrk="0" hangingPunct="0">
              <a:defRPr sz="2300">
                <a:solidFill>
                  <a:schemeClr val="tx1"/>
                </a:solidFill>
                <a:latin typeface="Times New Roman" charset="0"/>
                <a:ea typeface="ＭＳ Ｐゴシック" charset="0"/>
              </a:defRPr>
            </a:lvl5pPr>
            <a:lvl6pPr marL="2378560" indent="-216233" defTabSz="91298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298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298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2983" eaLnBrk="0" fontAlgn="base" hangingPunct="0">
              <a:spcBef>
                <a:spcPct val="0"/>
              </a:spcBef>
              <a:spcAft>
                <a:spcPct val="0"/>
              </a:spcAft>
              <a:defRPr sz="2300">
                <a:solidFill>
                  <a:schemeClr val="tx1"/>
                </a:solidFill>
                <a:latin typeface="Times New Roman" charset="0"/>
                <a:ea typeface="ＭＳ Ｐゴシック" charset="0"/>
              </a:defRPr>
            </a:lvl9pPr>
          </a:lstStyle>
          <a:p>
            <a:fld id="{9AECF3B8-56C5-BD4F-806C-BC0CA1B9AE08}" type="slidenum">
              <a:rPr lang="en-US" sz="1200"/>
              <a:pPr/>
              <a:t>4</a:t>
            </a:fld>
            <a:endParaRPr lang="en-US" sz="1200"/>
          </a:p>
        </p:txBody>
      </p:sp>
      <p:sp>
        <p:nvSpPr>
          <p:cNvPr id="22530" name="Rectangle 2"/>
          <p:cNvSpPr>
            <a:spLocks noGrp="1" noRot="1" noChangeAspect="1" noChangeArrowheads="1" noTextEdit="1"/>
          </p:cNvSpPr>
          <p:nvPr>
            <p:ph type="sldImg"/>
          </p:nvPr>
        </p:nvSpPr>
        <p:spPr>
          <a:xfrm>
            <a:off x="846138" y="685800"/>
            <a:ext cx="5167312" cy="3429000"/>
          </a:xfrm>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pPr>
            <a:endParaRPr lang="en-US" dirty="0">
              <a:latin typeface="Arial" charset="0"/>
            </a:endParaRPr>
          </a:p>
          <a:p>
            <a:pPr>
              <a:lnSpc>
                <a:spcPct val="150000"/>
              </a:lnSpc>
            </a:pPr>
            <a:r>
              <a:rPr lang="en-US" dirty="0">
                <a:latin typeface="Arial" charset="0"/>
              </a:rPr>
              <a:t>FAO, </a:t>
            </a:r>
            <a:r>
              <a:rPr lang="en-US" dirty="0"/>
              <a:t>The importance of bees and other pollinators for food and agriculture, 20 May 2018</a:t>
            </a:r>
            <a:endParaRPr lang="en-US" dirty="0">
              <a:latin typeface="Arial" charset="0"/>
            </a:endParaRPr>
          </a:p>
          <a:p>
            <a:pPr>
              <a:lnSpc>
                <a:spcPct val="150000"/>
              </a:lnSpc>
            </a:pPr>
            <a:r>
              <a:rPr lang="en-US" dirty="0">
                <a:hlinkClick r:id="rId3"/>
              </a:rPr>
              <a:t>http://www.fao.org/3/i9527en/i9527en.pdf</a:t>
            </a:r>
            <a:endParaRPr lang="en-US" dirty="0">
              <a:latin typeface="Arial" charset="0"/>
            </a:endParaRPr>
          </a:p>
          <a:p>
            <a:pPr eaLnBrk="1" hangingPunct="1"/>
            <a:r>
              <a:rPr lang="en-US" dirty="0" err="1">
                <a:latin typeface="Arial" charset="0"/>
              </a:rPr>
              <a:t>Xcerces</a:t>
            </a:r>
            <a:r>
              <a:rPr lang="en-US" dirty="0">
                <a:latin typeface="Arial" charset="0"/>
              </a:rPr>
              <a:t> Society, Economic Impact, 2016</a:t>
            </a:r>
          </a:p>
          <a:p>
            <a:pPr eaLnBrk="1" hangingPunct="1"/>
            <a:r>
              <a:rPr lang="en-US" dirty="0">
                <a:hlinkClick r:id="rId4"/>
              </a:rPr>
              <a:t>https://xerces.org/2016/06/09/the-value-of-protecting-pollinators/</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imes New Roman" charset="0"/>
                <a:ea typeface="ＭＳ Ｐゴシック" charset="0"/>
                <a:cs typeface="ＭＳ Ｐゴシック" charset="0"/>
              </a:defRPr>
            </a:lvl1pPr>
            <a:lvl2pPr marL="702756" indent="-270291" defTabSz="912983" eaLnBrk="0" hangingPunct="0">
              <a:defRPr sz="2300">
                <a:solidFill>
                  <a:schemeClr val="tx1"/>
                </a:solidFill>
                <a:latin typeface="Times New Roman" charset="0"/>
                <a:ea typeface="ＭＳ Ｐゴシック" charset="0"/>
              </a:defRPr>
            </a:lvl2pPr>
            <a:lvl3pPr marL="1081164" indent="-216233" defTabSz="912983" eaLnBrk="0" hangingPunct="0">
              <a:defRPr sz="2300">
                <a:solidFill>
                  <a:schemeClr val="tx1"/>
                </a:solidFill>
                <a:latin typeface="Times New Roman" charset="0"/>
                <a:ea typeface="ＭＳ Ｐゴシック" charset="0"/>
              </a:defRPr>
            </a:lvl3pPr>
            <a:lvl4pPr marL="1513629" indent="-216233" defTabSz="912983" eaLnBrk="0" hangingPunct="0">
              <a:defRPr sz="2300">
                <a:solidFill>
                  <a:schemeClr val="tx1"/>
                </a:solidFill>
                <a:latin typeface="Times New Roman" charset="0"/>
                <a:ea typeface="ＭＳ Ｐゴシック" charset="0"/>
              </a:defRPr>
            </a:lvl4pPr>
            <a:lvl5pPr marL="1946095" indent="-216233" defTabSz="912983" eaLnBrk="0" hangingPunct="0">
              <a:defRPr sz="2300">
                <a:solidFill>
                  <a:schemeClr val="tx1"/>
                </a:solidFill>
                <a:latin typeface="Times New Roman" charset="0"/>
                <a:ea typeface="ＭＳ Ｐゴシック" charset="0"/>
              </a:defRPr>
            </a:lvl5pPr>
            <a:lvl6pPr marL="2378560" indent="-216233" defTabSz="91298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298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298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2983" eaLnBrk="0" fontAlgn="base" hangingPunct="0">
              <a:spcBef>
                <a:spcPct val="0"/>
              </a:spcBef>
              <a:spcAft>
                <a:spcPct val="0"/>
              </a:spcAft>
              <a:defRPr sz="2300">
                <a:solidFill>
                  <a:schemeClr val="tx1"/>
                </a:solidFill>
                <a:latin typeface="Times New Roman" charset="0"/>
                <a:ea typeface="ＭＳ Ｐゴシック" charset="0"/>
              </a:defRPr>
            </a:lvl9pPr>
          </a:lstStyle>
          <a:p>
            <a:fld id="{9913A53F-5FDB-354A-B43B-FF2D2232DDC2}" type="slidenum">
              <a:rPr lang="en-US" sz="1200"/>
              <a:pPr/>
              <a:t>5</a:t>
            </a:fld>
            <a:endParaRPr lang="en-US" sz="1200"/>
          </a:p>
        </p:txBody>
      </p:sp>
      <p:sp>
        <p:nvSpPr>
          <p:cNvPr id="24578" name="Rectangle 2"/>
          <p:cNvSpPr>
            <a:spLocks noGrp="1" noRot="1" noChangeAspect="1" noChangeArrowheads="1" noTextEdit="1"/>
          </p:cNvSpPr>
          <p:nvPr>
            <p:ph type="sldImg"/>
          </p:nvPr>
        </p:nvSpPr>
        <p:spPr>
          <a:xfrm>
            <a:off x="846138" y="685800"/>
            <a:ext cx="5167312" cy="3429000"/>
          </a:xfrm>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The annual income from pollinated crops in the US is quite astounding.  Over $12.1 billion per year and that does not include other crops like citrus, cranberries, blueberries, etc. </a:t>
            </a:r>
          </a:p>
          <a:p>
            <a:pPr eaLnBrk="1" hangingPunct="1"/>
            <a:endParaRPr lang="en-US" dirty="0">
              <a:latin typeface="Times New Roman" charset="0"/>
            </a:endParaRPr>
          </a:p>
          <a:p>
            <a:pPr eaLnBrk="1" hangingPunct="1"/>
            <a:r>
              <a:rPr lang="en-US" dirty="0">
                <a:latin typeface="Times New Roman" charset="0"/>
              </a:rPr>
              <a:t>Both canola and soybeans will self-pollinate, but production is improved with pollination by bees. </a:t>
            </a:r>
          </a:p>
          <a:p>
            <a:pPr eaLnBrk="1" hangingPunct="1"/>
            <a:endParaRPr lang="en-US" dirty="0">
              <a:latin typeface="Times New Roman" charset="0"/>
            </a:endParaRPr>
          </a:p>
          <a:p>
            <a:pPr eaLnBrk="1" hangingPunct="1"/>
            <a:r>
              <a:rPr lang="en-US" dirty="0">
                <a:latin typeface="Times New Roman" charset="0"/>
              </a:rPr>
              <a:t>Almonds are an interesting crop example. The California almond industry depends almost completely on the pollination services of migratory honey bee hives. An estimated 1.6 million hives are brought into almond orchards for pollination each spring when the almonds are in bloom. California’s Central Valley produces almost two-thirds of the world’s almond harvest, an estimated two billion pounds per year.</a:t>
            </a:r>
          </a:p>
          <a:p>
            <a:pPr eaLnBrk="1" hangingPunct="1"/>
            <a:endParaRPr lang="en-US"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imes New Roman" charset="0"/>
                <a:ea typeface="ＭＳ Ｐゴシック" charset="0"/>
                <a:cs typeface="ＭＳ Ｐゴシック" charset="0"/>
              </a:defRPr>
            </a:lvl1pPr>
            <a:lvl2pPr marL="702756" indent="-270291" defTabSz="912983" eaLnBrk="0" hangingPunct="0">
              <a:defRPr sz="2300">
                <a:solidFill>
                  <a:schemeClr val="tx1"/>
                </a:solidFill>
                <a:latin typeface="Times New Roman" charset="0"/>
                <a:ea typeface="ＭＳ Ｐゴシック" charset="0"/>
              </a:defRPr>
            </a:lvl2pPr>
            <a:lvl3pPr marL="1081164" indent="-216233" defTabSz="912983" eaLnBrk="0" hangingPunct="0">
              <a:defRPr sz="2300">
                <a:solidFill>
                  <a:schemeClr val="tx1"/>
                </a:solidFill>
                <a:latin typeface="Times New Roman" charset="0"/>
                <a:ea typeface="ＭＳ Ｐゴシック" charset="0"/>
              </a:defRPr>
            </a:lvl3pPr>
            <a:lvl4pPr marL="1513629" indent="-216233" defTabSz="912983" eaLnBrk="0" hangingPunct="0">
              <a:defRPr sz="2300">
                <a:solidFill>
                  <a:schemeClr val="tx1"/>
                </a:solidFill>
                <a:latin typeface="Times New Roman" charset="0"/>
                <a:ea typeface="ＭＳ Ｐゴシック" charset="0"/>
              </a:defRPr>
            </a:lvl4pPr>
            <a:lvl5pPr marL="1946095" indent="-216233" defTabSz="912983" eaLnBrk="0" hangingPunct="0">
              <a:defRPr sz="2300">
                <a:solidFill>
                  <a:schemeClr val="tx1"/>
                </a:solidFill>
                <a:latin typeface="Times New Roman" charset="0"/>
                <a:ea typeface="ＭＳ Ｐゴシック" charset="0"/>
              </a:defRPr>
            </a:lvl5pPr>
            <a:lvl6pPr marL="2378560" indent="-216233" defTabSz="91298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298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298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2983" eaLnBrk="0" fontAlgn="base" hangingPunct="0">
              <a:spcBef>
                <a:spcPct val="0"/>
              </a:spcBef>
              <a:spcAft>
                <a:spcPct val="0"/>
              </a:spcAft>
              <a:defRPr sz="2300">
                <a:solidFill>
                  <a:schemeClr val="tx1"/>
                </a:solidFill>
                <a:latin typeface="Times New Roman" charset="0"/>
                <a:ea typeface="ＭＳ Ｐゴシック" charset="0"/>
              </a:defRPr>
            </a:lvl9pPr>
          </a:lstStyle>
          <a:p>
            <a:fld id="{CA727C9E-5644-EE42-967A-BDA3995056FA}" type="slidenum">
              <a:rPr lang="en-US" sz="1200"/>
              <a:pPr/>
              <a:t>6</a:t>
            </a:fld>
            <a:endParaRPr lang="en-US" sz="1200"/>
          </a:p>
        </p:txBody>
      </p:sp>
      <p:sp>
        <p:nvSpPr>
          <p:cNvPr id="28674" name="Rectangle 2"/>
          <p:cNvSpPr>
            <a:spLocks noGrp="1" noRot="1" noChangeAspect="1" noChangeArrowheads="1" noTextEdit="1"/>
          </p:cNvSpPr>
          <p:nvPr>
            <p:ph type="sldImg"/>
          </p:nvPr>
        </p:nvSpPr>
        <p:spPr>
          <a:xfrm>
            <a:off x="846138" y="685800"/>
            <a:ext cx="5167312" cy="3429000"/>
          </a:xfrm>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6491">
              <a:spcBef>
                <a:spcPct val="0"/>
              </a:spcBef>
            </a:pPr>
            <a:r>
              <a:rPr lang="en-US" altLang="ja-JP" dirty="0">
                <a:latin typeface="Calibri" charset="0"/>
              </a:rPr>
              <a:t>Some plants, like this Virginia bluebell, can benefit from the pollination services of several different pollinators. </a:t>
            </a:r>
          </a:p>
          <a:p>
            <a:pPr defTabSz="456491">
              <a:spcBef>
                <a:spcPct val="0"/>
              </a:spcBef>
            </a:pPr>
            <a:endParaRPr lang="en-US" altLang="ja-JP" dirty="0">
              <a:latin typeface="Calibri" charset="0"/>
            </a:endParaRPr>
          </a:p>
          <a:p>
            <a:pPr defTabSz="456491">
              <a:spcBef>
                <a:spcPct val="0"/>
              </a:spcBef>
            </a:pPr>
            <a:r>
              <a:rPr lang="ja-JP" altLang="en-US" dirty="0">
                <a:latin typeface="Calibri" charset="0"/>
              </a:rPr>
              <a:t>“</a:t>
            </a:r>
            <a:r>
              <a:rPr lang="en-US" altLang="ja-JP" dirty="0">
                <a:latin typeface="Calibri" charset="0"/>
              </a:rPr>
              <a:t>Virginia bluebell flowers are pollinated by long-tongued bees primarily, including honeybees, bumblebees, Anthophorid bees, Mason bees, large Leaf-Cutting bees, and Miner bees; these insects seek nectar and collect pollen. Other visitors of the flowers include hummingbirds, bee flies, butterflies, skippers, and Sphinx moths, including hummingbird moths. This group of visitors seek nectar from the flowers. Small flower flies may also visit the flowers, however they feed on the pollen and are not effective pollinators.</a:t>
            </a:r>
            <a:r>
              <a:rPr lang="ja-JP" altLang="en-US" dirty="0">
                <a:latin typeface="Calibri" charset="0"/>
              </a:rPr>
              <a:t>”</a:t>
            </a:r>
            <a:r>
              <a:rPr lang="en-US" altLang="ja-JP" dirty="0">
                <a:latin typeface="Calibri" charset="0"/>
              </a:rPr>
              <a:t> Source: http://www.illinoiswildflowers.info/woodland/plants/bluebells.htm)</a:t>
            </a:r>
          </a:p>
          <a:p>
            <a:pPr defTabSz="456491">
              <a:spcBef>
                <a:spcPct val="0"/>
              </a:spcBef>
            </a:pPr>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a:solidFill>
                  <a:schemeClr val="tx1"/>
                </a:solidFill>
                <a:latin typeface="Times New Roman" charset="0"/>
                <a:ea typeface="ＭＳ Ｐゴシック" charset="0"/>
                <a:cs typeface="ＭＳ Ｐゴシック" charset="0"/>
              </a:defRPr>
            </a:lvl1pPr>
            <a:lvl2pPr marL="702756" indent="-270291" defTabSz="912983" eaLnBrk="0" hangingPunct="0">
              <a:defRPr sz="2300">
                <a:solidFill>
                  <a:schemeClr val="tx1"/>
                </a:solidFill>
                <a:latin typeface="Times New Roman" charset="0"/>
                <a:ea typeface="ＭＳ Ｐゴシック" charset="0"/>
              </a:defRPr>
            </a:lvl2pPr>
            <a:lvl3pPr marL="1081164" indent="-216233" defTabSz="912983" eaLnBrk="0" hangingPunct="0">
              <a:defRPr sz="2300">
                <a:solidFill>
                  <a:schemeClr val="tx1"/>
                </a:solidFill>
                <a:latin typeface="Times New Roman" charset="0"/>
                <a:ea typeface="ＭＳ Ｐゴシック" charset="0"/>
              </a:defRPr>
            </a:lvl3pPr>
            <a:lvl4pPr marL="1513629" indent="-216233" defTabSz="912983" eaLnBrk="0" hangingPunct="0">
              <a:defRPr sz="2300">
                <a:solidFill>
                  <a:schemeClr val="tx1"/>
                </a:solidFill>
                <a:latin typeface="Times New Roman" charset="0"/>
                <a:ea typeface="ＭＳ Ｐゴシック" charset="0"/>
              </a:defRPr>
            </a:lvl4pPr>
            <a:lvl5pPr marL="1946095" indent="-216233" defTabSz="912983" eaLnBrk="0" hangingPunct="0">
              <a:defRPr sz="2300">
                <a:solidFill>
                  <a:schemeClr val="tx1"/>
                </a:solidFill>
                <a:latin typeface="Times New Roman" charset="0"/>
                <a:ea typeface="ＭＳ Ｐゴシック" charset="0"/>
              </a:defRPr>
            </a:lvl5pPr>
            <a:lvl6pPr marL="2378560" indent="-216233" defTabSz="912983"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2983"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2983"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2983" eaLnBrk="0" fontAlgn="base" hangingPunct="0">
              <a:spcBef>
                <a:spcPct val="0"/>
              </a:spcBef>
              <a:spcAft>
                <a:spcPct val="0"/>
              </a:spcAft>
              <a:defRPr sz="2300">
                <a:solidFill>
                  <a:schemeClr val="tx1"/>
                </a:solidFill>
                <a:latin typeface="Times New Roman" charset="0"/>
                <a:ea typeface="ＭＳ Ｐゴシック" charset="0"/>
              </a:defRPr>
            </a:lvl9pPr>
          </a:lstStyle>
          <a:p>
            <a:fld id="{FA7A4F26-0ED0-754C-9EC7-3164EAA92F69}" type="slidenum">
              <a:rPr lang="en-US" sz="1200"/>
              <a:pPr/>
              <a:t>7</a:t>
            </a:fld>
            <a:endParaRPr lang="en-US" sz="1200"/>
          </a:p>
        </p:txBody>
      </p:sp>
      <p:sp>
        <p:nvSpPr>
          <p:cNvPr id="30722" name="Rectangle 2"/>
          <p:cNvSpPr>
            <a:spLocks noGrp="1" noRot="1" noChangeAspect="1" noChangeArrowheads="1" noTextEdit="1"/>
          </p:cNvSpPr>
          <p:nvPr>
            <p:ph type="sldImg"/>
          </p:nvPr>
        </p:nvSpPr>
        <p:spPr>
          <a:xfrm>
            <a:off x="846138" y="687388"/>
            <a:ext cx="5167312" cy="3429000"/>
          </a:xfrm>
          <a:ln/>
        </p:spPr>
      </p:sp>
      <p:sp>
        <p:nvSpPr>
          <p:cNvPr id="30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solidFill>
                  <a:srgbClr val="000000"/>
                </a:solidFill>
                <a:latin typeface="Times New Roman" charset="0"/>
              </a:rPr>
              <a:t>This slide illustrates that pollinators are not only essential for plant reproduction, but their pollination work provides food for many other birds and mammals.  Pollinators also make up a portion of the diet of a variety of other animals. </a:t>
            </a:r>
          </a:p>
          <a:p>
            <a:endParaRPr lang="en-US" dirty="0">
              <a:solidFill>
                <a:srgbClr val="000000"/>
              </a:solidFill>
              <a:latin typeface="Times New Roman" charset="0"/>
            </a:endParaRPr>
          </a:p>
          <a:p>
            <a:r>
              <a:rPr lang="en-US" dirty="0"/>
              <a:t>“Fruits and seeds derived from insect pollination are a major part of the diet of approximately 25 percent of all birds, and of mammals ranging from voles to bears to humans.”</a:t>
            </a:r>
            <a:r>
              <a:rPr lang="en-US" altLang="ja-JP" dirty="0">
                <a:solidFill>
                  <a:srgbClr val="000000"/>
                </a:solidFill>
                <a:latin typeface="Times New Roman" charset="0"/>
              </a:rPr>
              <a:t> (</a:t>
            </a:r>
            <a:r>
              <a:rPr lang="en-US" dirty="0">
                <a:hlinkClick r:id="rId3"/>
              </a:rPr>
              <a:t>https://oregonforests.org/sites/default/files/2018-04/WIMF_data_Pollinators_web.pdf</a:t>
            </a:r>
            <a:r>
              <a:rPr lang="en-US" altLang="ja-JP" dirty="0">
                <a:solidFill>
                  <a:srgbClr val="000000"/>
                </a:solidFill>
                <a:latin typeface="Times New Roman" charset="0"/>
              </a:rPr>
              <a:t>)</a:t>
            </a:r>
          </a:p>
          <a:p>
            <a:endParaRPr lang="en-US" dirty="0">
              <a:solidFill>
                <a:srgbClr val="000000"/>
              </a:solidFill>
              <a:latin typeface="Times New Roman" charset="0"/>
            </a:endParaRPr>
          </a:p>
          <a:p>
            <a:r>
              <a:rPr lang="en-US" dirty="0">
                <a:solidFill>
                  <a:srgbClr val="000000"/>
                </a:solidFill>
                <a:latin typeface="Times New Roman" charset="0"/>
              </a:rPr>
              <a:t>Pollinators are important in a grizzly bear’s diet. This is due, in part, to the richness of their diet, which in Yellowstone consists mostly of white bark pine nuts, as well as roots, tubers, grasses, various rodents, emerging army cutworm moths and scavenged carcasses.</a:t>
            </a:r>
          </a:p>
          <a:p>
            <a:endParaRPr lang="en-US" dirty="0">
              <a:solidFill>
                <a:srgbClr val="000000"/>
              </a:solidFill>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A5CA592C-1773-C44C-B948-25E25D591B65}" type="slidenum">
              <a:rPr lang="en-US" sz="1200"/>
              <a:pPr/>
              <a:t>8</a:t>
            </a:fld>
            <a:endParaRPr lang="en-US" sz="1200"/>
          </a:p>
        </p:txBody>
      </p:sp>
      <p:sp>
        <p:nvSpPr>
          <p:cNvPr id="32770" name="Rectangle 2"/>
          <p:cNvSpPr>
            <a:spLocks noGrp="1" noRot="1" noChangeAspect="1" noChangeArrowheads="1" noTextEdit="1"/>
          </p:cNvSpPr>
          <p:nvPr>
            <p:ph type="sldImg"/>
          </p:nvPr>
        </p:nvSpPr>
        <p:spPr>
          <a:xfrm>
            <a:off x="846138" y="687388"/>
            <a:ext cx="5167312" cy="3429000"/>
          </a:xfrm>
          <a:ln/>
        </p:spPr>
      </p:sp>
      <p:sp>
        <p:nvSpPr>
          <p:cNvPr id="32771" name="Rectangle 3"/>
          <p:cNvSpPr>
            <a:spLocks noGrp="1" noChangeArrowheads="1"/>
          </p:cNvSpPr>
          <p:nvPr>
            <p:ph type="body" idx="1"/>
          </p:nvPr>
        </p:nvSpPr>
        <p:spPr>
          <a:xfrm>
            <a:off x="912317" y="4343703"/>
            <a:ext cx="5033367" cy="4112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u="sng" dirty="0">
                <a:solidFill>
                  <a:srgbClr val="FF0000"/>
                </a:solidFill>
                <a:latin typeface="Times New Roman" charset="0"/>
              </a:rPr>
              <a:t>** NOTE**</a:t>
            </a:r>
            <a:r>
              <a:rPr lang="en-US" b="1" u="sng" baseline="0" dirty="0">
                <a:solidFill>
                  <a:srgbClr val="FF0000"/>
                </a:solidFill>
                <a:latin typeface="Times New Roman" charset="0"/>
              </a:rPr>
              <a:t> Modify the information below for AGE appropriate presentation</a:t>
            </a:r>
          </a:p>
          <a:p>
            <a:pPr eaLnBrk="1" hangingPunct="1"/>
            <a:endParaRPr lang="en-US" baseline="0" dirty="0">
              <a:solidFill>
                <a:srgbClr val="FF0000"/>
              </a:solidFill>
              <a:latin typeface="Times New Roman" charset="0"/>
            </a:endParaRPr>
          </a:p>
          <a:p>
            <a:pPr eaLnBrk="1" hangingPunct="1"/>
            <a:r>
              <a:rPr lang="en-US" dirty="0">
                <a:latin typeface="Times New Roman" charset="0"/>
              </a:rPr>
              <a:t>Pollination is the transfer of pollen from anthers to stigma. </a:t>
            </a:r>
            <a:r>
              <a:rPr lang="en-US" altLang="ja-JP" dirty="0">
                <a:latin typeface="Times New Roman" charset="0"/>
              </a:rPr>
              <a:t>Most plants need pollen from a different plant of the same species for fertilization to take place. </a:t>
            </a:r>
          </a:p>
          <a:p>
            <a:pPr eaLnBrk="1" hangingPunct="1"/>
            <a:endParaRPr lang="en-US" dirty="0">
              <a:latin typeface="Times New Roman" charset="0"/>
            </a:endParaRPr>
          </a:p>
          <a:p>
            <a:pPr eaLnBrk="1" hangingPunct="1"/>
            <a:r>
              <a:rPr lang="en-US" dirty="0">
                <a:latin typeface="Times New Roman" charset="0"/>
              </a:rPr>
              <a:t>Pollination can be abiotic or biotic. Abiotic pollination involves a non-living agent to transfer pollen, such as wind or water. B</a:t>
            </a:r>
            <a:r>
              <a:rPr lang="en-US" altLang="ja-JP" dirty="0">
                <a:latin typeface="Times New Roman" charset="0"/>
              </a:rPr>
              <a:t>iotic pollination involves a living being transferring pollen from flower to flower. </a:t>
            </a:r>
          </a:p>
          <a:p>
            <a:pPr eaLnBrk="1" hangingPunct="1"/>
            <a:endParaRPr lang="en-US" dirty="0">
              <a:latin typeface="Times New Roman" charset="0"/>
            </a:endParaRPr>
          </a:p>
          <a:p>
            <a:pPr eaLnBrk="1" hangingPunct="1"/>
            <a:r>
              <a:rPr lang="en-US" dirty="0">
                <a:latin typeface="Times New Roman" charset="0"/>
              </a:rPr>
              <a:t>Flowers can perform two functions: signal and reward. The signal (color, scent, pattern) lets the pollinator know that the flower has food. The reward for the pollinator can be nectar, pollen or both.</a:t>
            </a:r>
          </a:p>
          <a:p>
            <a:pPr eaLnBrk="1" hangingPunct="1"/>
            <a:endParaRPr lang="en-US" dirty="0">
              <a:latin typeface="Times New Roman" charset="0"/>
            </a:endParaRPr>
          </a:p>
          <a:p>
            <a:pPr eaLnBrk="1" hangingPunct="1"/>
            <a:r>
              <a:rPr lang="en-US" dirty="0">
                <a:latin typeface="Times New Roman" charset="0"/>
              </a:rPr>
              <a:t>Pollen is produced in the slipper-like anthers of the male stamens. The female portion of the flower, the pistil, consists of the stigma, the style and the ovary. The pollen must be transferred from the anther to the stigma. The pollen grows from the stigma, down the style and to the ovules. </a:t>
            </a:r>
          </a:p>
          <a:p>
            <a:pPr eaLnBrk="1" hangingPunct="1"/>
            <a:endParaRPr lang="en-US" dirty="0">
              <a:latin typeface="Times New Roman" charset="0"/>
            </a:endParaRPr>
          </a:p>
          <a:p>
            <a:pPr eaLnBrk="1" hangingPunct="1"/>
            <a:r>
              <a:rPr lang="en-US" dirty="0">
                <a:latin typeface="Times New Roman" charset="0"/>
              </a:rPr>
              <a:t>Pollination is different from fertilization. Pollination is only the transfer of pollen. Fertilization is the successful union of the male and female gametes. When fertilization of the ovule takes place, seeds and fruit can develop.</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85" eaLnBrk="0" hangingPunct="0">
              <a:defRPr sz="2300">
                <a:solidFill>
                  <a:schemeClr val="tx1"/>
                </a:solidFill>
                <a:latin typeface="Times New Roman" charset="0"/>
                <a:ea typeface="ＭＳ Ｐゴシック" charset="0"/>
                <a:cs typeface="ＭＳ Ｐゴシック" charset="0"/>
              </a:defRPr>
            </a:lvl1pPr>
            <a:lvl2pPr marL="702756" indent="-270291" defTabSz="914485" eaLnBrk="0" hangingPunct="0">
              <a:defRPr sz="2300">
                <a:solidFill>
                  <a:schemeClr val="tx1"/>
                </a:solidFill>
                <a:latin typeface="Times New Roman" charset="0"/>
                <a:ea typeface="ＭＳ Ｐゴシック" charset="0"/>
              </a:defRPr>
            </a:lvl2pPr>
            <a:lvl3pPr marL="1081164" indent="-216233" defTabSz="914485" eaLnBrk="0" hangingPunct="0">
              <a:defRPr sz="2300">
                <a:solidFill>
                  <a:schemeClr val="tx1"/>
                </a:solidFill>
                <a:latin typeface="Times New Roman" charset="0"/>
                <a:ea typeface="ＭＳ Ｐゴシック" charset="0"/>
              </a:defRPr>
            </a:lvl3pPr>
            <a:lvl4pPr marL="1513629" indent="-216233" defTabSz="914485" eaLnBrk="0" hangingPunct="0">
              <a:defRPr sz="2300">
                <a:solidFill>
                  <a:schemeClr val="tx1"/>
                </a:solidFill>
                <a:latin typeface="Times New Roman" charset="0"/>
                <a:ea typeface="ＭＳ Ｐゴシック" charset="0"/>
              </a:defRPr>
            </a:lvl4pPr>
            <a:lvl5pPr marL="1946095" indent="-216233" defTabSz="914485" eaLnBrk="0" hangingPunct="0">
              <a:defRPr sz="2300">
                <a:solidFill>
                  <a:schemeClr val="tx1"/>
                </a:solidFill>
                <a:latin typeface="Times New Roman" charset="0"/>
                <a:ea typeface="ＭＳ Ｐゴシック" charset="0"/>
              </a:defRPr>
            </a:lvl5pPr>
            <a:lvl6pPr marL="2378560" indent="-216233" defTabSz="914485" eaLnBrk="0" fontAlgn="base" hangingPunct="0">
              <a:spcBef>
                <a:spcPct val="0"/>
              </a:spcBef>
              <a:spcAft>
                <a:spcPct val="0"/>
              </a:spcAft>
              <a:defRPr sz="2300">
                <a:solidFill>
                  <a:schemeClr val="tx1"/>
                </a:solidFill>
                <a:latin typeface="Times New Roman" charset="0"/>
                <a:ea typeface="ＭＳ Ｐゴシック" charset="0"/>
              </a:defRPr>
            </a:lvl6pPr>
            <a:lvl7pPr marL="2811026" indent="-216233" defTabSz="914485" eaLnBrk="0" fontAlgn="base" hangingPunct="0">
              <a:spcBef>
                <a:spcPct val="0"/>
              </a:spcBef>
              <a:spcAft>
                <a:spcPct val="0"/>
              </a:spcAft>
              <a:defRPr sz="2300">
                <a:solidFill>
                  <a:schemeClr val="tx1"/>
                </a:solidFill>
                <a:latin typeface="Times New Roman" charset="0"/>
                <a:ea typeface="ＭＳ Ｐゴシック" charset="0"/>
              </a:defRPr>
            </a:lvl7pPr>
            <a:lvl8pPr marL="3243491" indent="-216233" defTabSz="914485" eaLnBrk="0" fontAlgn="base" hangingPunct="0">
              <a:spcBef>
                <a:spcPct val="0"/>
              </a:spcBef>
              <a:spcAft>
                <a:spcPct val="0"/>
              </a:spcAft>
              <a:defRPr sz="2300">
                <a:solidFill>
                  <a:schemeClr val="tx1"/>
                </a:solidFill>
                <a:latin typeface="Times New Roman" charset="0"/>
                <a:ea typeface="ＭＳ Ｐゴシック" charset="0"/>
              </a:defRPr>
            </a:lvl8pPr>
            <a:lvl9pPr marL="3675957" indent="-216233" defTabSz="914485" eaLnBrk="0" fontAlgn="base" hangingPunct="0">
              <a:spcBef>
                <a:spcPct val="0"/>
              </a:spcBef>
              <a:spcAft>
                <a:spcPct val="0"/>
              </a:spcAft>
              <a:defRPr sz="2300">
                <a:solidFill>
                  <a:schemeClr val="tx1"/>
                </a:solidFill>
                <a:latin typeface="Times New Roman" charset="0"/>
                <a:ea typeface="ＭＳ Ｐゴシック" charset="0"/>
              </a:defRPr>
            </a:lvl9pPr>
          </a:lstStyle>
          <a:p>
            <a:fld id="{06F7AF0E-42DE-5948-B619-31A39FCCFB3D}" type="slidenum">
              <a:rPr lang="en-US" sz="1200"/>
              <a:pPr/>
              <a:t>9</a:t>
            </a:fld>
            <a:endParaRPr lang="en-US" sz="1200"/>
          </a:p>
        </p:txBody>
      </p:sp>
      <p:sp>
        <p:nvSpPr>
          <p:cNvPr id="34818" name="Rectangle 2"/>
          <p:cNvSpPr>
            <a:spLocks noGrp="1" noRot="1" noChangeAspect="1" noChangeArrowheads="1" noTextEdit="1"/>
          </p:cNvSpPr>
          <p:nvPr>
            <p:ph type="sldImg"/>
          </p:nvPr>
        </p:nvSpPr>
        <p:spPr>
          <a:xfrm>
            <a:off x="846138" y="687388"/>
            <a:ext cx="5167312" cy="3429000"/>
          </a:xfrm>
          <a:ln/>
        </p:spPr>
      </p:sp>
      <p:sp>
        <p:nvSpPr>
          <p:cNvPr id="34819" name="Rectangle 3"/>
          <p:cNvSpPr>
            <a:spLocks noGrp="1" noChangeArrowheads="1"/>
          </p:cNvSpPr>
          <p:nvPr>
            <p:ph type="body" idx="1"/>
          </p:nvPr>
        </p:nvSpPr>
        <p:spPr>
          <a:xfrm>
            <a:off x="912317" y="4343703"/>
            <a:ext cx="5033367" cy="4112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Times New Roman" charset="0"/>
              </a:rPr>
              <a:t>Some flowers require cross-pollination for fertilization to take place. For example, a ‘Cortland’ apple flower must be pollinated by a compatible apple cultivar (or even a compatible crabapple) that blooms at the same time, such as ‘Empire.’ Some apples are able to self-pollinate, also called self-fruitful. </a:t>
            </a:r>
          </a:p>
          <a:p>
            <a:pPr eaLnBrk="1" hangingPunct="1"/>
            <a:endParaRPr lang="en-US" dirty="0">
              <a:latin typeface="Times New Roman" charset="0"/>
            </a:endParaRPr>
          </a:p>
          <a:p>
            <a:pPr eaLnBrk="1" hangingPunct="1"/>
            <a:r>
              <a:rPr lang="en-US" dirty="0">
                <a:latin typeface="Times New Roman" charset="0"/>
              </a:rPr>
              <a:t>Apples, pears, sweet cherries and Japanese plums all require cross-pollination.</a:t>
            </a:r>
          </a:p>
          <a:p>
            <a:pPr eaLnBrk="1" hangingPunct="1"/>
            <a:endParaRPr lang="en-US" dirty="0">
              <a:latin typeface="Times New Roman" charset="0"/>
            </a:endParaRPr>
          </a:p>
          <a:p>
            <a:pPr eaLnBrk="1" hangingPunct="1"/>
            <a:r>
              <a:rPr lang="en-US" dirty="0">
                <a:latin typeface="Times New Roman" charset="0"/>
              </a:rPr>
              <a:t>Cross-pollination is not essential, but does improve the fruit set for apricots, European plums/prunes, tart cherries, peaches and nectarines.</a:t>
            </a:r>
          </a:p>
          <a:p>
            <a:pPr eaLnBrk="1" hangingPunct="1"/>
            <a:endParaRPr lang="en-US" dirty="0">
              <a:latin typeface="Times New Roman" charset="0"/>
            </a:endParaRPr>
          </a:p>
          <a:p>
            <a:pPr eaLnBrk="1" hangingPunct="1"/>
            <a:r>
              <a:rPr lang="en-US" dirty="0">
                <a:latin typeface="Times New Roman" charset="0"/>
              </a:rPr>
              <a:t>Some plants (including many weeds) are able to self-pollinate if cross pollination doesn’t take place.</a:t>
            </a:r>
          </a:p>
          <a:p>
            <a:pPr eaLnBrk="1" hangingPunct="1"/>
            <a:endParaRPr lang="en-US"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80" y="5152603"/>
            <a:ext cx="10058503" cy="1404624"/>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lnSpc>
                <a:spcPct val="100000"/>
              </a:lnSpc>
            </a:pPr>
            <a:endParaRPr lang="en-US" sz="1980" b="1" kern="1200">
              <a:solidFill>
                <a:schemeClr val="lt1"/>
              </a:solidFill>
              <a:latin typeface="+mn-lt"/>
              <a:ea typeface="+mn-ea"/>
              <a:cs typeface="+mn-cs"/>
            </a:endParaRPr>
          </a:p>
        </p:txBody>
      </p:sp>
      <p:sp>
        <p:nvSpPr>
          <p:cNvPr id="8" name="Freeform 7"/>
          <p:cNvSpPr/>
          <p:nvPr/>
        </p:nvSpPr>
        <p:spPr>
          <a:xfrm>
            <a:off x="-80" y="5152603"/>
            <a:ext cx="10058503" cy="1404624"/>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lnSpc>
                <a:spcPct val="100000"/>
              </a:lnSpc>
            </a:pPr>
            <a:endParaRPr lang="en-US" sz="1980" b="1" kern="1200">
              <a:solidFill>
                <a:schemeClr val="lt1"/>
              </a:solidFill>
              <a:latin typeface="+mn-lt"/>
              <a:ea typeface="+mn-ea"/>
              <a:cs typeface="+mn-cs"/>
            </a:endParaRPr>
          </a:p>
        </p:txBody>
      </p:sp>
      <p:sp>
        <p:nvSpPr>
          <p:cNvPr id="9" name="Freeform 8"/>
          <p:cNvSpPr/>
          <p:nvPr/>
        </p:nvSpPr>
        <p:spPr>
          <a:xfrm>
            <a:off x="5" y="5398298"/>
            <a:ext cx="10061023" cy="127945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980" b="1"/>
          </a:p>
        </p:txBody>
      </p:sp>
      <p:sp>
        <p:nvSpPr>
          <p:cNvPr id="2" name="Title 1"/>
          <p:cNvSpPr>
            <a:spLocks noGrp="1"/>
          </p:cNvSpPr>
          <p:nvPr>
            <p:ph type="ctrTitle"/>
          </p:nvPr>
        </p:nvSpPr>
        <p:spPr>
          <a:xfrm>
            <a:off x="5029201" y="1631786"/>
            <a:ext cx="4274820" cy="1483431"/>
          </a:xfrm>
        </p:spPr>
        <p:txBody>
          <a:bodyPr anchor="b" anchorCtr="0"/>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5029201" y="3118295"/>
            <a:ext cx="4274820" cy="1777026"/>
          </a:xfrm>
        </p:spPr>
        <p:txBody>
          <a:bodyPr>
            <a:normAutofit/>
          </a:bodyPr>
          <a:lstStyle>
            <a:lvl1pPr marL="0" indent="0" algn="l">
              <a:buNone/>
              <a:defRPr sz="2200">
                <a:solidFill>
                  <a:schemeClr val="tx2"/>
                </a:solidFill>
                <a:latin typeface="+mj-lt"/>
              </a:defRPr>
            </a:lvl1pPr>
            <a:lvl2pPr marL="502947" indent="0" algn="ctr">
              <a:buNone/>
              <a:defRPr>
                <a:solidFill>
                  <a:schemeClr val="tx1">
                    <a:tint val="75000"/>
                  </a:schemeClr>
                </a:solidFill>
              </a:defRPr>
            </a:lvl2pPr>
            <a:lvl3pPr marL="1005894" indent="0" algn="ctr">
              <a:buNone/>
              <a:defRPr>
                <a:solidFill>
                  <a:schemeClr val="tx1">
                    <a:tint val="75000"/>
                  </a:schemeClr>
                </a:solidFill>
              </a:defRPr>
            </a:lvl3pPr>
            <a:lvl4pPr marL="1508839" indent="0" algn="ctr">
              <a:buNone/>
              <a:defRPr>
                <a:solidFill>
                  <a:schemeClr val="tx1">
                    <a:tint val="75000"/>
                  </a:schemeClr>
                </a:solidFill>
              </a:defRPr>
            </a:lvl4pPr>
            <a:lvl5pPr marL="2011785" indent="0" algn="ctr">
              <a:buNone/>
              <a:defRPr>
                <a:solidFill>
                  <a:schemeClr val="tx1">
                    <a:tint val="75000"/>
                  </a:schemeClr>
                </a:solidFill>
              </a:defRPr>
            </a:lvl5pPr>
            <a:lvl6pPr marL="2514731" indent="0" algn="ctr">
              <a:buNone/>
              <a:defRPr>
                <a:solidFill>
                  <a:schemeClr val="tx1">
                    <a:tint val="75000"/>
                  </a:schemeClr>
                </a:solidFill>
              </a:defRPr>
            </a:lvl6pPr>
            <a:lvl7pPr marL="3017678" indent="0" algn="ctr">
              <a:buNone/>
              <a:defRPr>
                <a:solidFill>
                  <a:schemeClr val="tx1">
                    <a:tint val="75000"/>
                  </a:schemeClr>
                </a:solidFill>
              </a:defRPr>
            </a:lvl7pPr>
            <a:lvl8pPr marL="3520625" indent="0" algn="ctr">
              <a:buNone/>
              <a:defRPr>
                <a:solidFill>
                  <a:schemeClr val="tx1">
                    <a:tint val="75000"/>
                  </a:schemeClr>
                </a:solidFill>
              </a:defRPr>
            </a:lvl8pPr>
            <a:lvl9pPr marL="402357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1" y="5122377"/>
            <a:ext cx="10058400" cy="726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 name="Freeform 10"/>
          <p:cNvSpPr/>
          <p:nvPr/>
        </p:nvSpPr>
        <p:spPr>
          <a:xfrm>
            <a:off x="146" y="5356187"/>
            <a:ext cx="10058472" cy="1237312"/>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4" name="Date Placeholder 3"/>
          <p:cNvSpPr>
            <a:spLocks noGrp="1"/>
          </p:cNvSpPr>
          <p:nvPr>
            <p:ph type="dt" sz="half" idx="10"/>
          </p:nvPr>
        </p:nvSpPr>
        <p:spPr/>
        <p:txBody>
          <a:bodyPr/>
          <a:lstStyle/>
          <a:p>
            <a:fld id="{9E85C985-57B5-F74B-8A08-EF9AE2BE64A8}"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52266BB4-B912-2C40-985C-FF0752D05D7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 name="Freeform 7"/>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Freeform 8"/>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0" name="Freeform 9"/>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5C985-57B5-F74B-8A08-EF9AE2BE64A8}"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 name="Freeform 7"/>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Freeform 8"/>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0" name="Freeform 9"/>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2" name="Vertical Title 1"/>
          <p:cNvSpPr>
            <a:spLocks noGrp="1"/>
          </p:cNvSpPr>
          <p:nvPr>
            <p:ph type="title" orient="vert"/>
          </p:nvPr>
        </p:nvSpPr>
        <p:spPr>
          <a:xfrm>
            <a:off x="7292341" y="267327"/>
            <a:ext cx="2263140" cy="569575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2920" y="267327"/>
            <a:ext cx="6621780" cy="56957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85C985-57B5-F74B-8A08-EF9AE2BE64A8}"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 name="Freeform 7"/>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754381" y="1557604"/>
            <a:ext cx="8549640" cy="36344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reeform 8"/>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0" name="Freeform 9"/>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4" name="Date Placeholder 3"/>
          <p:cNvSpPr>
            <a:spLocks noGrp="1"/>
          </p:cNvSpPr>
          <p:nvPr>
            <p:ph type="dt" sz="half" idx="10"/>
          </p:nvPr>
        </p:nvSpPr>
        <p:spPr/>
        <p:txBody>
          <a:bodyPr/>
          <a:lstStyle/>
          <a:p>
            <a:fld id="{9E85C985-57B5-F74B-8A08-EF9AE2BE64A8}"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5" y="5398298"/>
            <a:ext cx="10061023" cy="127945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lnSpc>
                <a:spcPct val="100000"/>
              </a:lnSpc>
            </a:pPr>
            <a:endParaRPr lang="en-US" sz="1980" kern="1200">
              <a:solidFill>
                <a:schemeClr val="lt1"/>
              </a:solidFill>
              <a:latin typeface="+mn-lt"/>
              <a:ea typeface="+mn-ea"/>
              <a:cs typeface="+mn-cs"/>
            </a:endParaRPr>
          </a:p>
        </p:txBody>
      </p:sp>
      <p:sp>
        <p:nvSpPr>
          <p:cNvPr id="8" name="Freeform 7"/>
          <p:cNvSpPr/>
          <p:nvPr/>
        </p:nvSpPr>
        <p:spPr>
          <a:xfrm>
            <a:off x="-80" y="5152603"/>
            <a:ext cx="10058503" cy="1404624"/>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lnSpc>
                <a:spcPct val="100000"/>
              </a:lnSpc>
            </a:pPr>
            <a:endParaRPr lang="en-US" sz="1980" kern="1200">
              <a:solidFill>
                <a:schemeClr val="lt1"/>
              </a:solidFill>
              <a:latin typeface="+mn-lt"/>
              <a:ea typeface="+mn-ea"/>
              <a:cs typeface="+mn-cs"/>
            </a:endParaRPr>
          </a:p>
        </p:txBody>
      </p:sp>
      <p:sp>
        <p:nvSpPr>
          <p:cNvPr id="9" name="Freeform 8"/>
          <p:cNvSpPr/>
          <p:nvPr/>
        </p:nvSpPr>
        <p:spPr>
          <a:xfrm>
            <a:off x="-80" y="5152603"/>
            <a:ext cx="10058503" cy="1404624"/>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lnSpc>
                <a:spcPct val="100000"/>
              </a:lnSpc>
            </a:pPr>
            <a:endParaRPr lang="en-US" sz="1980" kern="1200">
              <a:solidFill>
                <a:schemeClr val="lt1"/>
              </a:solidFill>
              <a:latin typeface="+mn-lt"/>
              <a:ea typeface="+mn-ea"/>
              <a:cs typeface="+mn-cs"/>
            </a:endParaRPr>
          </a:p>
        </p:txBody>
      </p:sp>
      <p:sp>
        <p:nvSpPr>
          <p:cNvPr id="2" name="Title 1"/>
          <p:cNvSpPr>
            <a:spLocks noGrp="1"/>
          </p:cNvSpPr>
          <p:nvPr>
            <p:ph type="title"/>
          </p:nvPr>
        </p:nvSpPr>
        <p:spPr>
          <a:xfrm>
            <a:off x="794545" y="3537055"/>
            <a:ext cx="8549640" cy="1325816"/>
          </a:xfrm>
        </p:spPr>
        <p:txBody>
          <a:bodyPr anchor="t"/>
          <a:lstStyle>
            <a:lvl1pPr algn="l">
              <a:defRPr sz="4400" b="0" i="0" cap="all" baseline="0"/>
            </a:lvl1pPr>
          </a:lstStyle>
          <a:p>
            <a:r>
              <a:rPr lang="en-US"/>
              <a:t>Click to edit Master title style</a:t>
            </a:r>
            <a:endParaRPr lang="en-US" dirty="0"/>
          </a:p>
        </p:txBody>
      </p:sp>
      <p:sp>
        <p:nvSpPr>
          <p:cNvPr id="3" name="Text Placeholder 2"/>
          <p:cNvSpPr>
            <a:spLocks noGrp="1"/>
          </p:cNvSpPr>
          <p:nvPr>
            <p:ph type="body" idx="1"/>
          </p:nvPr>
        </p:nvSpPr>
        <p:spPr>
          <a:xfrm>
            <a:off x="794545" y="2076803"/>
            <a:ext cx="8549640" cy="1460252"/>
          </a:xfrm>
        </p:spPr>
        <p:txBody>
          <a:bodyPr anchor="b"/>
          <a:lstStyle>
            <a:lvl1pPr marL="0" indent="0">
              <a:buNone/>
              <a:defRPr sz="2200">
                <a:solidFill>
                  <a:schemeClr val="tx2"/>
                </a:solidFill>
                <a:latin typeface="+mj-lt"/>
              </a:defRPr>
            </a:lvl1pPr>
            <a:lvl2pPr marL="502947" indent="0">
              <a:buNone/>
              <a:defRPr sz="1980">
                <a:solidFill>
                  <a:schemeClr val="tx1">
                    <a:tint val="75000"/>
                  </a:schemeClr>
                </a:solidFill>
              </a:defRPr>
            </a:lvl2pPr>
            <a:lvl3pPr marL="1005894" indent="0">
              <a:buNone/>
              <a:defRPr sz="1760">
                <a:solidFill>
                  <a:schemeClr val="tx1">
                    <a:tint val="75000"/>
                  </a:schemeClr>
                </a:solidFill>
              </a:defRPr>
            </a:lvl3pPr>
            <a:lvl4pPr marL="1508839" indent="0">
              <a:buNone/>
              <a:defRPr sz="1540">
                <a:solidFill>
                  <a:schemeClr val="tx1">
                    <a:tint val="75000"/>
                  </a:schemeClr>
                </a:solidFill>
              </a:defRPr>
            </a:lvl4pPr>
            <a:lvl5pPr marL="2011785" indent="0">
              <a:buNone/>
              <a:defRPr sz="1540">
                <a:solidFill>
                  <a:schemeClr val="tx1">
                    <a:tint val="75000"/>
                  </a:schemeClr>
                </a:solidFill>
              </a:defRPr>
            </a:lvl5pPr>
            <a:lvl6pPr marL="2514731" indent="0">
              <a:buNone/>
              <a:defRPr sz="1540">
                <a:solidFill>
                  <a:schemeClr val="tx1">
                    <a:tint val="75000"/>
                  </a:schemeClr>
                </a:solidFill>
              </a:defRPr>
            </a:lvl6pPr>
            <a:lvl7pPr marL="3017678" indent="0">
              <a:buNone/>
              <a:defRPr sz="1540">
                <a:solidFill>
                  <a:schemeClr val="tx1">
                    <a:tint val="75000"/>
                  </a:schemeClr>
                </a:solidFill>
              </a:defRPr>
            </a:lvl7pPr>
            <a:lvl8pPr marL="3520625" indent="0">
              <a:buNone/>
              <a:defRPr sz="1540">
                <a:solidFill>
                  <a:schemeClr val="tx1">
                    <a:tint val="75000"/>
                  </a:schemeClr>
                </a:solidFill>
              </a:defRPr>
            </a:lvl8pPr>
            <a:lvl9pPr marL="4023570" indent="0">
              <a:buNone/>
              <a:defRPr sz="1540">
                <a:solidFill>
                  <a:schemeClr val="tx1">
                    <a:tint val="75000"/>
                  </a:schemeClr>
                </a:solidFill>
              </a:defRPr>
            </a:lvl9pPr>
          </a:lstStyle>
          <a:p>
            <a:pPr lvl="0"/>
            <a:r>
              <a:rPr lang="en-US"/>
              <a:t>Click to edit Master text styles</a:t>
            </a:r>
          </a:p>
        </p:txBody>
      </p:sp>
      <p:sp>
        <p:nvSpPr>
          <p:cNvPr id="10" name="Rectangle 9"/>
          <p:cNvSpPr/>
          <p:nvPr/>
        </p:nvSpPr>
        <p:spPr>
          <a:xfrm>
            <a:off x="1" y="5122377"/>
            <a:ext cx="10058400" cy="726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 name="Freeform 10"/>
          <p:cNvSpPr/>
          <p:nvPr/>
        </p:nvSpPr>
        <p:spPr>
          <a:xfrm>
            <a:off x="146" y="5356187"/>
            <a:ext cx="10058472" cy="1237312"/>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4" name="Date Placeholder 3"/>
          <p:cNvSpPr>
            <a:spLocks noGrp="1"/>
          </p:cNvSpPr>
          <p:nvPr>
            <p:ph type="dt" sz="half" idx="10"/>
          </p:nvPr>
        </p:nvSpPr>
        <p:spPr/>
        <p:txBody>
          <a:bodyPr/>
          <a:lstStyle/>
          <a:p>
            <a:fld id="{9E85C985-57B5-F74B-8A08-EF9AE2BE64A8}" type="datetimeFigureOut">
              <a:rPr lang="en-US" smtClean="0"/>
              <a:t>2/19/2020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Freeform 8"/>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10" name="Freeform 9"/>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 name="Freeform 10"/>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5" name="Date Placeholder 4"/>
          <p:cNvSpPr>
            <a:spLocks noGrp="1"/>
          </p:cNvSpPr>
          <p:nvPr>
            <p:ph type="dt" sz="half" idx="10"/>
          </p:nvPr>
        </p:nvSpPr>
        <p:spPr/>
        <p:txBody>
          <a:bodyPr/>
          <a:lstStyle/>
          <a:p>
            <a:fld id="{9E85C985-57B5-F74B-8A08-EF9AE2BE64A8}"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66BB4-B912-2C40-985C-FF0752D05D7F}" type="slidenum">
              <a:rPr lang="en-US" smtClean="0"/>
              <a:t>‹#›</a:t>
            </a:fld>
            <a:endParaRPr lang="en-US"/>
          </a:p>
        </p:txBody>
      </p:sp>
      <p:sp>
        <p:nvSpPr>
          <p:cNvPr id="13" name="Content Placeholder 12"/>
          <p:cNvSpPr>
            <a:spLocks noGrp="1"/>
          </p:cNvSpPr>
          <p:nvPr>
            <p:ph sz="quarter" idx="13"/>
          </p:nvPr>
        </p:nvSpPr>
        <p:spPr>
          <a:xfrm>
            <a:off x="754381" y="1495298"/>
            <a:ext cx="4023360" cy="3773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5280661" y="1495298"/>
            <a:ext cx="4023360" cy="37738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11" name="Freeform 10"/>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54381" y="1494250"/>
            <a:ext cx="4023360" cy="622731"/>
          </a:xfrm>
        </p:spPr>
        <p:txBody>
          <a:bodyPr anchor="b">
            <a:normAutofit/>
          </a:bodyPr>
          <a:lstStyle>
            <a:lvl1pPr marL="0" indent="0">
              <a:buNone/>
              <a:defRPr sz="2200" b="0" baseline="0">
                <a:solidFill>
                  <a:schemeClr val="tx2"/>
                </a:solidFill>
                <a:latin typeface="+mj-lt"/>
              </a:defRPr>
            </a:lvl1pPr>
            <a:lvl2pPr marL="502947" indent="0">
              <a:buNone/>
              <a:defRPr sz="2200" b="1"/>
            </a:lvl2pPr>
            <a:lvl3pPr marL="1005894" indent="0">
              <a:buNone/>
              <a:defRPr sz="1980" b="1"/>
            </a:lvl3pPr>
            <a:lvl4pPr marL="1508839" indent="0">
              <a:buNone/>
              <a:defRPr sz="1760" b="1"/>
            </a:lvl4pPr>
            <a:lvl5pPr marL="2011785" indent="0">
              <a:buNone/>
              <a:defRPr sz="1760" b="1"/>
            </a:lvl5pPr>
            <a:lvl6pPr marL="2514731" indent="0">
              <a:buNone/>
              <a:defRPr sz="1760" b="1"/>
            </a:lvl6pPr>
            <a:lvl7pPr marL="3017678" indent="0">
              <a:buNone/>
              <a:defRPr sz="1760" b="1"/>
            </a:lvl7pPr>
            <a:lvl8pPr marL="3520625" indent="0">
              <a:buNone/>
              <a:defRPr sz="1760" b="1"/>
            </a:lvl8pPr>
            <a:lvl9pPr marL="4023570" indent="0">
              <a:buNone/>
              <a:defRPr sz="1760" b="1"/>
            </a:lvl9pPr>
          </a:lstStyle>
          <a:p>
            <a:pPr lvl="0"/>
            <a:r>
              <a:rPr lang="en-US"/>
              <a:t>Click to edit Master text styles</a:t>
            </a:r>
          </a:p>
        </p:txBody>
      </p:sp>
      <p:sp>
        <p:nvSpPr>
          <p:cNvPr id="5" name="Text Placeholder 4"/>
          <p:cNvSpPr>
            <a:spLocks noGrp="1"/>
          </p:cNvSpPr>
          <p:nvPr>
            <p:ph type="body" sz="quarter" idx="3"/>
          </p:nvPr>
        </p:nvSpPr>
        <p:spPr>
          <a:xfrm>
            <a:off x="5280661" y="1494250"/>
            <a:ext cx="4023360" cy="622731"/>
          </a:xfrm>
        </p:spPr>
        <p:txBody>
          <a:bodyPr anchor="b">
            <a:normAutofit/>
          </a:bodyPr>
          <a:lstStyle>
            <a:lvl1pPr marL="0" indent="0">
              <a:buNone/>
              <a:defRPr sz="2200" b="0">
                <a:solidFill>
                  <a:schemeClr val="tx2"/>
                </a:solidFill>
                <a:latin typeface="+mj-lt"/>
              </a:defRPr>
            </a:lvl1pPr>
            <a:lvl2pPr marL="502947" indent="0">
              <a:buNone/>
              <a:defRPr sz="2200" b="1"/>
            </a:lvl2pPr>
            <a:lvl3pPr marL="1005894" indent="0">
              <a:buNone/>
              <a:defRPr sz="1980" b="1"/>
            </a:lvl3pPr>
            <a:lvl4pPr marL="1508839" indent="0">
              <a:buNone/>
              <a:defRPr sz="1760" b="1"/>
            </a:lvl4pPr>
            <a:lvl5pPr marL="2011785" indent="0">
              <a:buNone/>
              <a:defRPr sz="1760" b="1"/>
            </a:lvl5pPr>
            <a:lvl6pPr marL="2514731" indent="0">
              <a:buNone/>
              <a:defRPr sz="1760" b="1"/>
            </a:lvl6pPr>
            <a:lvl7pPr marL="3017678" indent="0">
              <a:buNone/>
              <a:defRPr sz="1760" b="1"/>
            </a:lvl7pPr>
            <a:lvl8pPr marL="3520625" indent="0">
              <a:buNone/>
              <a:defRPr sz="1760" b="1"/>
            </a:lvl8pPr>
            <a:lvl9pPr marL="4023570" indent="0">
              <a:buNone/>
              <a:defRPr sz="1760" b="1"/>
            </a:lvl9pPr>
          </a:lstStyle>
          <a:p>
            <a:pPr lvl="0"/>
            <a:r>
              <a:rPr lang="en-US"/>
              <a:t>Click to edit Master text styles</a:t>
            </a:r>
          </a:p>
        </p:txBody>
      </p:sp>
      <p:sp>
        <p:nvSpPr>
          <p:cNvPr id="12" name="Freeform 11"/>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3" name="Freeform 12"/>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7" name="Date Placeholder 6"/>
          <p:cNvSpPr>
            <a:spLocks noGrp="1"/>
          </p:cNvSpPr>
          <p:nvPr>
            <p:ph type="dt" sz="half" idx="10"/>
          </p:nvPr>
        </p:nvSpPr>
        <p:spPr/>
        <p:txBody>
          <a:bodyPr/>
          <a:lstStyle/>
          <a:p>
            <a:fld id="{9E85C985-57B5-F74B-8A08-EF9AE2BE64A8}" type="datetimeFigureOut">
              <a:rPr lang="en-US" smtClean="0"/>
              <a:t>2/19/2020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266BB4-B912-2C40-985C-FF0752D05D7F}" type="slidenum">
              <a:rPr lang="en-US" smtClean="0"/>
              <a:t>‹#›</a:t>
            </a:fld>
            <a:endParaRPr lang="en-US"/>
          </a:p>
        </p:txBody>
      </p:sp>
      <p:sp>
        <p:nvSpPr>
          <p:cNvPr id="15" name="Content Placeholder 14"/>
          <p:cNvSpPr>
            <a:spLocks noGrp="1"/>
          </p:cNvSpPr>
          <p:nvPr>
            <p:ph sz="quarter" idx="13"/>
          </p:nvPr>
        </p:nvSpPr>
        <p:spPr>
          <a:xfrm>
            <a:off x="754381" y="2150975"/>
            <a:ext cx="4023360" cy="311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p:cNvSpPr>
            <a:spLocks noGrp="1"/>
          </p:cNvSpPr>
          <p:nvPr>
            <p:ph sz="quarter" idx="14"/>
          </p:nvPr>
        </p:nvSpPr>
        <p:spPr>
          <a:xfrm>
            <a:off x="5280661" y="2150975"/>
            <a:ext cx="4023360" cy="31152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5" y="4876780"/>
            <a:ext cx="8182928" cy="152978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7" name="Freeform 6"/>
          <p:cNvSpPr/>
          <p:nvPr/>
        </p:nvSpPr>
        <p:spPr>
          <a:xfrm>
            <a:off x="2" y="5579089"/>
            <a:ext cx="10061894" cy="109635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a:t>Click to edit Master title style</a:t>
            </a:r>
          </a:p>
        </p:txBody>
      </p:sp>
      <p:sp>
        <p:nvSpPr>
          <p:cNvPr id="8" name="Freeform 7"/>
          <p:cNvSpPr/>
          <p:nvPr/>
        </p:nvSpPr>
        <p:spPr>
          <a:xfrm>
            <a:off x="5" y="4841029"/>
            <a:ext cx="8442353" cy="903587"/>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Freeform 8"/>
          <p:cNvSpPr/>
          <p:nvPr/>
        </p:nvSpPr>
        <p:spPr>
          <a:xfrm>
            <a:off x="-2620" y="5544618"/>
            <a:ext cx="10061022" cy="905529"/>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3" name="Date Placeholder 2"/>
          <p:cNvSpPr>
            <a:spLocks noGrp="1"/>
          </p:cNvSpPr>
          <p:nvPr>
            <p:ph type="dt" sz="half" idx="10"/>
          </p:nvPr>
        </p:nvSpPr>
        <p:spPr/>
        <p:txBody>
          <a:bodyPr/>
          <a:lstStyle/>
          <a:p>
            <a:fld id="{9E85C985-57B5-F74B-8A08-EF9AE2BE64A8}" type="datetimeFigureOut">
              <a:rPr lang="en-US" smtClean="0"/>
              <a:t>2/19/2020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2" y="5579089"/>
            <a:ext cx="10061894" cy="109635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6" name="Freeform 5"/>
          <p:cNvSpPr/>
          <p:nvPr/>
        </p:nvSpPr>
        <p:spPr>
          <a:xfrm>
            <a:off x="5" y="5238379"/>
            <a:ext cx="3614737" cy="117515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7" name="Freeform 6"/>
          <p:cNvSpPr/>
          <p:nvPr/>
        </p:nvSpPr>
        <p:spPr>
          <a:xfrm>
            <a:off x="-2620" y="5544618"/>
            <a:ext cx="10061022" cy="905529"/>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8" name="Freeform 7"/>
          <p:cNvSpPr/>
          <p:nvPr/>
        </p:nvSpPr>
        <p:spPr>
          <a:xfrm>
            <a:off x="-211" y="5204681"/>
            <a:ext cx="3768854" cy="919576"/>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2" name="Date Placeholder 1"/>
          <p:cNvSpPr>
            <a:spLocks noGrp="1"/>
          </p:cNvSpPr>
          <p:nvPr>
            <p:ph type="dt" sz="half" idx="10"/>
          </p:nvPr>
        </p:nvSpPr>
        <p:spPr/>
        <p:txBody>
          <a:bodyPr/>
          <a:lstStyle/>
          <a:p>
            <a:fld id="{9E85C985-57B5-F74B-8A08-EF9AE2BE64A8}" type="datetimeFigureOut">
              <a:rPr lang="en-US" smtClean="0"/>
              <a:t>2/19/2020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266BB4-B912-2C40-985C-FF0752D05D7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5" y="4876780"/>
            <a:ext cx="8182928" cy="152978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9" name="Freeform 8"/>
          <p:cNvSpPr/>
          <p:nvPr/>
        </p:nvSpPr>
        <p:spPr>
          <a:xfrm>
            <a:off x="2" y="5579089"/>
            <a:ext cx="10061894" cy="109635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2" name="Title 1"/>
          <p:cNvSpPr>
            <a:spLocks noGrp="1"/>
          </p:cNvSpPr>
          <p:nvPr>
            <p:ph type="title"/>
          </p:nvPr>
        </p:nvSpPr>
        <p:spPr>
          <a:xfrm>
            <a:off x="744322" y="593372"/>
            <a:ext cx="3721608" cy="890058"/>
          </a:xfrm>
        </p:spPr>
        <p:txBody>
          <a:bodyPr anchor="b">
            <a:noAutofit/>
          </a:bodyPr>
          <a:lstStyle>
            <a:lvl1pPr algn="l">
              <a:defRPr sz="2420" b="0" i="0" cap="none" baseline="0">
                <a:solidFill>
                  <a:schemeClr val="tx2"/>
                </a:solidFill>
              </a:defRPr>
            </a:lvl1pPr>
          </a:lstStyle>
          <a:p>
            <a:r>
              <a:rPr lang="en-US"/>
              <a:t>Click to edit Master title style</a:t>
            </a:r>
            <a:endParaRPr lang="en-US" dirty="0"/>
          </a:p>
        </p:txBody>
      </p:sp>
      <p:sp>
        <p:nvSpPr>
          <p:cNvPr id="10" name="Freeform 9"/>
          <p:cNvSpPr/>
          <p:nvPr/>
        </p:nvSpPr>
        <p:spPr>
          <a:xfrm>
            <a:off x="5" y="4841029"/>
            <a:ext cx="8442353" cy="903587"/>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 name="Freeform 10"/>
          <p:cNvSpPr/>
          <p:nvPr/>
        </p:nvSpPr>
        <p:spPr>
          <a:xfrm>
            <a:off x="-2620" y="5544618"/>
            <a:ext cx="10061022" cy="905529"/>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5" name="Date Placeholder 4"/>
          <p:cNvSpPr>
            <a:spLocks noGrp="1"/>
          </p:cNvSpPr>
          <p:nvPr>
            <p:ph type="dt" sz="half" idx="10"/>
          </p:nvPr>
        </p:nvSpPr>
        <p:spPr/>
        <p:txBody>
          <a:bodyPr/>
          <a:lstStyle/>
          <a:p>
            <a:fld id="{9E85C985-57B5-F74B-8A08-EF9AE2BE64A8}"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66BB4-B912-2C40-985C-FF0752D05D7F}" type="slidenum">
              <a:rPr lang="en-US" smtClean="0"/>
              <a:t>‹#›</a:t>
            </a:fld>
            <a:endParaRPr lang="en-US"/>
          </a:p>
        </p:txBody>
      </p:sp>
      <p:sp>
        <p:nvSpPr>
          <p:cNvPr id="13" name="Content Placeholder 12"/>
          <p:cNvSpPr>
            <a:spLocks noGrp="1"/>
          </p:cNvSpPr>
          <p:nvPr>
            <p:ph sz="quarter" idx="13"/>
          </p:nvPr>
        </p:nvSpPr>
        <p:spPr>
          <a:xfrm>
            <a:off x="5029201" y="593372"/>
            <a:ext cx="4274820" cy="40794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3"/>
          <p:cNvSpPr>
            <a:spLocks noGrp="1"/>
          </p:cNvSpPr>
          <p:nvPr>
            <p:ph type="body" sz="quarter" idx="14"/>
          </p:nvPr>
        </p:nvSpPr>
        <p:spPr>
          <a:xfrm>
            <a:off x="743902" y="1486398"/>
            <a:ext cx="3721608" cy="3204210"/>
          </a:xfrm>
        </p:spPr>
        <p:txBody>
          <a:bodyPr>
            <a:normAutofit/>
          </a:bodyPr>
          <a:lstStyle>
            <a:lvl1pPr marL="0" indent="0">
              <a:buFontTx/>
              <a:buNone/>
              <a:defRPr sz="176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988131" y="5984380"/>
            <a:ext cx="8072890" cy="693042"/>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9" name="Freeform 8"/>
          <p:cNvSpPr/>
          <p:nvPr/>
        </p:nvSpPr>
        <p:spPr>
          <a:xfrm>
            <a:off x="0" y="5312537"/>
            <a:ext cx="7962900" cy="1362902"/>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1005894" rtl="0" eaLnBrk="1" latinLnBrk="0" hangingPunct="1"/>
            <a:endParaRPr lang="en-US" sz="1980" kern="1200">
              <a:solidFill>
                <a:schemeClr val="lt1"/>
              </a:solidFill>
              <a:latin typeface="+mn-lt"/>
              <a:ea typeface="+mn-ea"/>
              <a:cs typeface="+mn-cs"/>
            </a:endParaRPr>
          </a:p>
        </p:txBody>
      </p:sp>
      <p:sp>
        <p:nvSpPr>
          <p:cNvPr id="3" name="Picture Placeholder 2"/>
          <p:cNvSpPr>
            <a:spLocks noGrp="1"/>
          </p:cNvSpPr>
          <p:nvPr>
            <p:ph type="pic" idx="1"/>
          </p:nvPr>
        </p:nvSpPr>
        <p:spPr>
          <a:xfrm>
            <a:off x="5029201" y="593385"/>
            <a:ext cx="4274820" cy="4079433"/>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750"/>
            </a:lvl1pPr>
            <a:lvl2pPr marL="502947" indent="0">
              <a:buNone/>
              <a:defRPr sz="3080"/>
            </a:lvl2pPr>
            <a:lvl3pPr marL="1005894" indent="0">
              <a:buNone/>
              <a:defRPr sz="2640"/>
            </a:lvl3pPr>
            <a:lvl4pPr marL="1508839" indent="0">
              <a:buNone/>
              <a:defRPr sz="2200"/>
            </a:lvl4pPr>
            <a:lvl5pPr marL="2011785" indent="0">
              <a:buNone/>
              <a:defRPr sz="2200"/>
            </a:lvl5pPr>
            <a:lvl6pPr marL="2514731" indent="0">
              <a:buNone/>
              <a:defRPr sz="2200"/>
            </a:lvl6pPr>
            <a:lvl7pPr marL="3017678" indent="0">
              <a:buNone/>
              <a:defRPr sz="2200"/>
            </a:lvl7pPr>
            <a:lvl8pPr marL="3520625" indent="0">
              <a:buNone/>
              <a:defRPr sz="2200"/>
            </a:lvl8pPr>
            <a:lvl9pPr marL="4023570" indent="0">
              <a:buNone/>
              <a:defRPr sz="2200"/>
            </a:lvl9pPr>
          </a:lstStyle>
          <a:p>
            <a:r>
              <a:rPr lang="en-US"/>
              <a:t>Drag picture to placeholder or click icon to add</a:t>
            </a:r>
            <a:endParaRPr lang="en-US" dirty="0"/>
          </a:p>
        </p:txBody>
      </p:sp>
      <p:sp>
        <p:nvSpPr>
          <p:cNvPr id="10" name="Freeform 9"/>
          <p:cNvSpPr/>
          <p:nvPr/>
        </p:nvSpPr>
        <p:spPr>
          <a:xfrm>
            <a:off x="-214" y="5268271"/>
            <a:ext cx="8366126" cy="903209"/>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11" name="Freeform 10"/>
          <p:cNvSpPr/>
          <p:nvPr/>
        </p:nvSpPr>
        <p:spPr>
          <a:xfrm>
            <a:off x="1848800" y="5953684"/>
            <a:ext cx="8212220" cy="721754"/>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a:p>
        </p:txBody>
      </p:sp>
      <p:sp>
        <p:nvSpPr>
          <p:cNvPr id="5" name="Date Placeholder 4"/>
          <p:cNvSpPr>
            <a:spLocks noGrp="1"/>
          </p:cNvSpPr>
          <p:nvPr>
            <p:ph type="dt" sz="half" idx="10"/>
          </p:nvPr>
        </p:nvSpPr>
        <p:spPr/>
        <p:txBody>
          <a:bodyPr/>
          <a:lstStyle/>
          <a:p>
            <a:fld id="{9E85C985-57B5-F74B-8A08-EF9AE2BE64A8}" type="datetimeFigureOut">
              <a:rPr lang="en-US" smtClean="0"/>
              <a:t>2/19/2020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266BB4-B912-2C40-985C-FF0752D05D7F}" type="slidenum">
              <a:rPr lang="en-US" smtClean="0"/>
              <a:t>‹#›</a:t>
            </a:fld>
            <a:endParaRPr lang="en-US"/>
          </a:p>
        </p:txBody>
      </p:sp>
      <p:sp>
        <p:nvSpPr>
          <p:cNvPr id="14" name="Title 1"/>
          <p:cNvSpPr>
            <a:spLocks noGrp="1"/>
          </p:cNvSpPr>
          <p:nvPr>
            <p:ph type="title"/>
          </p:nvPr>
        </p:nvSpPr>
        <p:spPr>
          <a:xfrm>
            <a:off x="744322" y="593372"/>
            <a:ext cx="3721608" cy="890058"/>
          </a:xfrm>
        </p:spPr>
        <p:txBody>
          <a:bodyPr anchor="b">
            <a:noAutofit/>
          </a:bodyPr>
          <a:lstStyle>
            <a:lvl1pPr algn="l">
              <a:defRPr sz="242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744328" y="1483443"/>
            <a:ext cx="3719512" cy="3207919"/>
          </a:xfrm>
        </p:spPr>
        <p:txBody>
          <a:bodyPr>
            <a:normAutofit/>
          </a:bodyPr>
          <a:lstStyle>
            <a:lvl1pPr marL="0" indent="0">
              <a:buFontTx/>
              <a:buNone/>
              <a:defRPr sz="176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1" y="0"/>
            <a:ext cx="10058400" cy="6675438"/>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0" dirty="0"/>
          </a:p>
        </p:txBody>
      </p:sp>
      <p:sp>
        <p:nvSpPr>
          <p:cNvPr id="2" name="Title Placeholder 1"/>
          <p:cNvSpPr>
            <a:spLocks noGrp="1"/>
          </p:cNvSpPr>
          <p:nvPr>
            <p:ph type="title"/>
          </p:nvPr>
        </p:nvSpPr>
        <p:spPr>
          <a:xfrm>
            <a:off x="754381" y="267339"/>
            <a:ext cx="8549640" cy="1112573"/>
          </a:xfrm>
          <a:prstGeom prst="rect">
            <a:avLst/>
          </a:prstGeom>
        </p:spPr>
        <p:txBody>
          <a:bodyPr vert="horz" lIns="0" tIns="45720" rIns="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54381" y="1557607"/>
            <a:ext cx="8549640" cy="440548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040882" y="6245874"/>
            <a:ext cx="2179320" cy="355405"/>
          </a:xfrm>
          <a:prstGeom prst="rect">
            <a:avLst/>
          </a:prstGeom>
        </p:spPr>
        <p:txBody>
          <a:bodyPr vert="horz" lIns="0" tIns="45720" rIns="0" bIns="0" rtlCol="0" anchor="b" anchorCtr="0"/>
          <a:lstStyle>
            <a:lvl1pPr algn="r">
              <a:defRPr lang="en-US" sz="990" kern="1200" cap="all" spc="120" baseline="0" smtClean="0">
                <a:solidFill>
                  <a:srgbClr val="4D4D4D"/>
                </a:solidFill>
                <a:latin typeface="+mn-lt"/>
                <a:ea typeface="+mn-ea"/>
                <a:cs typeface="+mn-cs"/>
              </a:defRPr>
            </a:lvl1pPr>
          </a:lstStyle>
          <a:p>
            <a:fld id="{9E85C985-57B5-F74B-8A08-EF9AE2BE64A8}" type="datetimeFigureOut">
              <a:rPr lang="en-US" smtClean="0"/>
              <a:t>2/19/2020</a:t>
            </a:fld>
            <a:endParaRPr lang="en-US"/>
          </a:p>
        </p:txBody>
      </p:sp>
      <p:sp>
        <p:nvSpPr>
          <p:cNvPr id="5" name="Footer Placeholder 4"/>
          <p:cNvSpPr>
            <a:spLocks noGrp="1"/>
          </p:cNvSpPr>
          <p:nvPr>
            <p:ph type="ftr" sz="quarter" idx="3"/>
          </p:nvPr>
        </p:nvSpPr>
        <p:spPr>
          <a:xfrm>
            <a:off x="251461" y="6245874"/>
            <a:ext cx="3185160" cy="355405"/>
          </a:xfrm>
          <a:prstGeom prst="rect">
            <a:avLst/>
          </a:prstGeom>
        </p:spPr>
        <p:txBody>
          <a:bodyPr vert="horz" lIns="0" tIns="45720" rIns="0" bIns="0" rtlCol="0" anchor="b" anchorCtr="0"/>
          <a:lstStyle>
            <a:lvl1pPr algn="l">
              <a:defRPr sz="990" cap="all" spc="120" baseline="0">
                <a:solidFill>
                  <a:srgbClr val="4D4D4D"/>
                </a:solidFill>
              </a:defRPr>
            </a:lvl1pPr>
          </a:lstStyle>
          <a:p>
            <a:endParaRPr lang="en-US"/>
          </a:p>
        </p:txBody>
      </p:sp>
      <p:sp>
        <p:nvSpPr>
          <p:cNvPr id="6" name="Slide Number Placeholder 5"/>
          <p:cNvSpPr>
            <a:spLocks noGrp="1"/>
          </p:cNvSpPr>
          <p:nvPr>
            <p:ph type="sldNum" sz="quarter" idx="4"/>
          </p:nvPr>
        </p:nvSpPr>
        <p:spPr>
          <a:xfrm>
            <a:off x="9304020" y="6245874"/>
            <a:ext cx="502920" cy="355405"/>
          </a:xfrm>
          <a:prstGeom prst="rect">
            <a:avLst/>
          </a:prstGeom>
        </p:spPr>
        <p:txBody>
          <a:bodyPr vert="horz" lIns="0" tIns="45720" rIns="0" bIns="0" rtlCol="0" anchor="b" anchorCtr="0"/>
          <a:lstStyle>
            <a:lvl1pPr algn="r">
              <a:defRPr sz="1210" b="1" baseline="0">
                <a:solidFill>
                  <a:srgbClr val="4D4D4D"/>
                </a:solidFill>
              </a:defRPr>
            </a:lvl1pPr>
          </a:lstStyle>
          <a:p>
            <a:fld id="{52266BB4-B912-2C40-985C-FF0752D05D7F}"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1005894" rtl="0" eaLnBrk="1" latinLnBrk="0" hangingPunct="1">
        <a:spcBef>
          <a:spcPct val="0"/>
        </a:spcBef>
        <a:buNone/>
        <a:defRPr sz="396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208" indent="-301768" algn="l" defTabSz="1005894" rtl="0" eaLnBrk="1" latinLnBrk="0" hangingPunct="1">
        <a:lnSpc>
          <a:spcPct val="100000"/>
        </a:lnSpc>
        <a:spcBef>
          <a:spcPts val="770"/>
        </a:spcBef>
        <a:buClr>
          <a:schemeClr val="accent1"/>
        </a:buClr>
        <a:buSzPct val="85000"/>
        <a:buFont typeface="Wingdings 3" pitchFamily="18" charset="2"/>
        <a:buChar char=""/>
        <a:defRPr sz="2200" kern="1200" baseline="0">
          <a:solidFill>
            <a:schemeClr val="tx1"/>
          </a:solidFill>
          <a:latin typeface="+mn-lt"/>
          <a:ea typeface="+mn-ea"/>
          <a:cs typeface="+mn-cs"/>
        </a:defRPr>
      </a:lvl1pPr>
      <a:lvl2pPr marL="817288" indent="-301768" algn="l" defTabSz="1005894" rtl="0" eaLnBrk="1" latinLnBrk="0" hangingPunct="1">
        <a:lnSpc>
          <a:spcPct val="100000"/>
        </a:lnSpc>
        <a:spcBef>
          <a:spcPts val="770"/>
        </a:spcBef>
        <a:buClr>
          <a:schemeClr val="accent1"/>
        </a:buClr>
        <a:buSzPct val="85000"/>
        <a:buFont typeface="Wingdings 3" pitchFamily="18" charset="2"/>
        <a:buChar char=""/>
        <a:defRPr sz="1760" kern="1200" baseline="0">
          <a:solidFill>
            <a:schemeClr val="tx1"/>
          </a:solidFill>
          <a:latin typeface="+mn-lt"/>
          <a:ea typeface="+mn-ea"/>
          <a:cs typeface="+mn-cs"/>
        </a:defRPr>
      </a:lvl2pPr>
      <a:lvl3pPr marL="1257366"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baseline="0">
          <a:solidFill>
            <a:schemeClr val="tx1"/>
          </a:solidFill>
          <a:latin typeface="+mn-lt"/>
          <a:ea typeface="+mn-ea"/>
          <a:cs typeface="+mn-cs"/>
        </a:defRPr>
      </a:lvl3pPr>
      <a:lvl4pPr marL="1760312"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baseline="0">
          <a:solidFill>
            <a:schemeClr val="tx1"/>
          </a:solidFill>
          <a:latin typeface="+mn-lt"/>
          <a:ea typeface="+mn-ea"/>
          <a:cs typeface="+mn-cs"/>
        </a:defRPr>
      </a:lvl4pPr>
      <a:lvl5pPr marL="2263258"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baseline="0">
          <a:solidFill>
            <a:schemeClr val="tx1"/>
          </a:solidFill>
          <a:latin typeface="+mn-lt"/>
          <a:ea typeface="+mn-ea"/>
          <a:cs typeface="+mn-cs"/>
        </a:defRPr>
      </a:lvl5pPr>
      <a:lvl6pPr marL="2766205"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a:solidFill>
            <a:schemeClr val="tx1"/>
          </a:solidFill>
          <a:latin typeface="+mn-lt"/>
          <a:ea typeface="+mn-ea"/>
          <a:cs typeface="+mn-cs"/>
        </a:defRPr>
      </a:lvl6pPr>
      <a:lvl7pPr marL="3269151"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a:solidFill>
            <a:schemeClr val="tx1"/>
          </a:solidFill>
          <a:latin typeface="+mn-lt"/>
          <a:ea typeface="+mn-ea"/>
          <a:cs typeface="+mn-cs"/>
        </a:defRPr>
      </a:lvl7pPr>
      <a:lvl8pPr marL="3772097"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a:solidFill>
            <a:schemeClr val="tx1"/>
          </a:solidFill>
          <a:latin typeface="+mn-lt"/>
          <a:ea typeface="+mn-ea"/>
          <a:cs typeface="+mn-cs"/>
        </a:defRPr>
      </a:lvl8pPr>
      <a:lvl9pPr marL="4275043" indent="-301768" algn="l" defTabSz="1005894" rtl="0" eaLnBrk="1" latinLnBrk="0" hangingPunct="1">
        <a:lnSpc>
          <a:spcPct val="100000"/>
        </a:lnSpc>
        <a:spcBef>
          <a:spcPts val="770"/>
        </a:spcBef>
        <a:buClr>
          <a:schemeClr val="accent1"/>
        </a:buClr>
        <a:buSzPct val="85000"/>
        <a:buFont typeface="Wingdings 3" pitchFamily="18" charset="2"/>
        <a:buChar char=""/>
        <a:defRPr sz="1540" kern="1200">
          <a:solidFill>
            <a:schemeClr val="tx1"/>
          </a:solidFill>
          <a:latin typeface="+mn-lt"/>
          <a:ea typeface="+mn-ea"/>
          <a:cs typeface="+mn-cs"/>
        </a:defRPr>
      </a:lvl9pPr>
    </p:bodyStyle>
    <p:otherStyle>
      <a:defPPr>
        <a:defRPr lang="en-US"/>
      </a:defPPr>
      <a:lvl1pPr marL="0" algn="l" defTabSz="1005894" rtl="0" eaLnBrk="1" latinLnBrk="0" hangingPunct="1">
        <a:defRPr sz="1980" kern="1200">
          <a:solidFill>
            <a:schemeClr val="tx1"/>
          </a:solidFill>
          <a:latin typeface="+mn-lt"/>
          <a:ea typeface="+mn-ea"/>
          <a:cs typeface="+mn-cs"/>
        </a:defRPr>
      </a:lvl1pPr>
      <a:lvl2pPr marL="502947" algn="l" defTabSz="1005894" rtl="0" eaLnBrk="1" latinLnBrk="0" hangingPunct="1">
        <a:defRPr sz="1980" kern="1200">
          <a:solidFill>
            <a:schemeClr val="tx1"/>
          </a:solidFill>
          <a:latin typeface="+mn-lt"/>
          <a:ea typeface="+mn-ea"/>
          <a:cs typeface="+mn-cs"/>
        </a:defRPr>
      </a:lvl2pPr>
      <a:lvl3pPr marL="1005894" algn="l" defTabSz="1005894" rtl="0" eaLnBrk="1" latinLnBrk="0" hangingPunct="1">
        <a:defRPr sz="1980" kern="1200">
          <a:solidFill>
            <a:schemeClr val="tx1"/>
          </a:solidFill>
          <a:latin typeface="+mn-lt"/>
          <a:ea typeface="+mn-ea"/>
          <a:cs typeface="+mn-cs"/>
        </a:defRPr>
      </a:lvl3pPr>
      <a:lvl4pPr marL="1508839" algn="l" defTabSz="1005894" rtl="0" eaLnBrk="1" latinLnBrk="0" hangingPunct="1">
        <a:defRPr sz="1980" kern="1200">
          <a:solidFill>
            <a:schemeClr val="tx1"/>
          </a:solidFill>
          <a:latin typeface="+mn-lt"/>
          <a:ea typeface="+mn-ea"/>
          <a:cs typeface="+mn-cs"/>
        </a:defRPr>
      </a:lvl4pPr>
      <a:lvl5pPr marL="2011785" algn="l" defTabSz="1005894" rtl="0" eaLnBrk="1" latinLnBrk="0" hangingPunct="1">
        <a:defRPr sz="1980" kern="1200">
          <a:solidFill>
            <a:schemeClr val="tx1"/>
          </a:solidFill>
          <a:latin typeface="+mn-lt"/>
          <a:ea typeface="+mn-ea"/>
          <a:cs typeface="+mn-cs"/>
        </a:defRPr>
      </a:lvl5pPr>
      <a:lvl6pPr marL="2514731" algn="l" defTabSz="1005894" rtl="0" eaLnBrk="1" latinLnBrk="0" hangingPunct="1">
        <a:defRPr sz="1980" kern="1200">
          <a:solidFill>
            <a:schemeClr val="tx1"/>
          </a:solidFill>
          <a:latin typeface="+mn-lt"/>
          <a:ea typeface="+mn-ea"/>
          <a:cs typeface="+mn-cs"/>
        </a:defRPr>
      </a:lvl6pPr>
      <a:lvl7pPr marL="3017678" algn="l" defTabSz="1005894" rtl="0" eaLnBrk="1" latinLnBrk="0" hangingPunct="1">
        <a:defRPr sz="1980" kern="1200">
          <a:solidFill>
            <a:schemeClr val="tx1"/>
          </a:solidFill>
          <a:latin typeface="+mn-lt"/>
          <a:ea typeface="+mn-ea"/>
          <a:cs typeface="+mn-cs"/>
        </a:defRPr>
      </a:lvl7pPr>
      <a:lvl8pPr marL="3520625" algn="l" defTabSz="1005894" rtl="0" eaLnBrk="1" latinLnBrk="0" hangingPunct="1">
        <a:defRPr sz="1980" kern="1200">
          <a:solidFill>
            <a:schemeClr val="tx1"/>
          </a:solidFill>
          <a:latin typeface="+mn-lt"/>
          <a:ea typeface="+mn-ea"/>
          <a:cs typeface="+mn-cs"/>
        </a:defRPr>
      </a:lvl8pPr>
      <a:lvl9pPr marL="4023570" algn="l" defTabSz="1005894" rtl="0" eaLnBrk="1" latinLnBrk="0" hangingPunct="1">
        <a:defRPr sz="19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6.jpg"/><Relationship Id="rId5" Type="http://schemas.openxmlformats.org/officeDocument/2006/relationships/image" Target="../media/image35.jpg"/><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2EE707-C3F6-4001-A8E8-6F5F6347F2BD}"/>
              </a:ext>
            </a:extLst>
          </p:cNvPr>
          <p:cNvPicPr>
            <a:picLocks noChangeAspect="1"/>
          </p:cNvPicPr>
          <p:nvPr/>
        </p:nvPicPr>
        <p:blipFill>
          <a:blip r:embed="rId3"/>
          <a:stretch>
            <a:fillRect/>
          </a:stretch>
        </p:blipFill>
        <p:spPr>
          <a:xfrm>
            <a:off x="8317423" y="5276463"/>
            <a:ext cx="1445169" cy="1217021"/>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07AEEF09-9588-45D2-9A61-43BBBE024C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55443" y="-107416"/>
            <a:ext cx="2852367" cy="2969182"/>
          </a:xfrm>
          <a:prstGeom prst="rect">
            <a:avLst/>
          </a:prstGeom>
        </p:spPr>
      </p:pic>
      <p:sp>
        <p:nvSpPr>
          <p:cNvPr id="8" name="Rectangle 7">
            <a:extLst>
              <a:ext uri="{FF2B5EF4-FFF2-40B4-BE49-F238E27FC236}">
                <a16:creationId xmlns:a16="http://schemas.microsoft.com/office/drawing/2014/main" id="{0913AD85-B368-4361-A2E0-F4D122ED37DB}"/>
              </a:ext>
            </a:extLst>
          </p:cNvPr>
          <p:cNvSpPr/>
          <p:nvPr/>
        </p:nvSpPr>
        <p:spPr>
          <a:xfrm>
            <a:off x="266984" y="2665666"/>
            <a:ext cx="9524432" cy="2296013"/>
          </a:xfrm>
          <a:prstGeom prst="rect">
            <a:avLst/>
          </a:prstGeom>
        </p:spPr>
        <p:txBody>
          <a:bodyPr wrap="square">
            <a:spAutoFit/>
          </a:bodyPr>
          <a:lstStyle/>
          <a:p>
            <a:pPr algn="ctr"/>
            <a:r>
              <a:rPr lang="en-US" sz="3600" b="1" dirty="0"/>
              <a:t>2020 NACD Stewardship Week</a:t>
            </a:r>
          </a:p>
          <a:p>
            <a:pPr algn="ctr"/>
            <a:r>
              <a:rPr lang="en-US" sz="3600" b="1" dirty="0"/>
              <a:t>April 26 – May 3</a:t>
            </a:r>
          </a:p>
          <a:p>
            <a:pPr algn="ctr"/>
            <a:endParaRPr lang="en-US" sz="3600" b="1" dirty="0"/>
          </a:p>
          <a:p>
            <a:pPr algn="ctr"/>
            <a:r>
              <a:rPr lang="en-US" sz="3520" b="1" dirty="0">
                <a:solidFill>
                  <a:srgbClr val="FF9900"/>
                </a:solidFill>
              </a:rPr>
              <a:t>Where Would We BEE Without Pollinators?</a:t>
            </a:r>
            <a:endParaRPr lang="en-US" sz="3520" dirty="0">
              <a:solidFill>
                <a:srgbClr val="FF9900"/>
              </a:solidFill>
            </a:endParaRPr>
          </a:p>
        </p:txBody>
      </p:sp>
    </p:spTree>
    <p:extLst>
      <p:ext uri="{BB962C8B-B14F-4D97-AF65-F5344CB8AC3E}">
        <p14:creationId xmlns:p14="http://schemas.microsoft.com/office/powerpoint/2010/main" val="2538164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7973AE-917B-4DC5-A469-04D233A15A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5114" y="0"/>
            <a:ext cx="5256752" cy="3657917"/>
          </a:xfrm>
          <a:prstGeom prst="rect">
            <a:avLst/>
          </a:prstGeom>
        </p:spPr>
      </p:pic>
      <p:pic>
        <p:nvPicPr>
          <p:cNvPr id="5" name="Picture 4">
            <a:extLst>
              <a:ext uri="{FF2B5EF4-FFF2-40B4-BE49-F238E27FC236}">
                <a16:creationId xmlns:a16="http://schemas.microsoft.com/office/drawing/2014/main" id="{F9FB9AF5-1374-493F-B236-F19AC21ADC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3211" y="3337718"/>
            <a:ext cx="5215188" cy="3337720"/>
          </a:xfrm>
          <a:prstGeom prst="rect">
            <a:avLst/>
          </a:prstGeom>
        </p:spPr>
      </p:pic>
      <p:pic>
        <p:nvPicPr>
          <p:cNvPr id="7" name="Picture 6">
            <a:extLst>
              <a:ext uri="{FF2B5EF4-FFF2-40B4-BE49-F238E27FC236}">
                <a16:creationId xmlns:a16="http://schemas.microsoft.com/office/drawing/2014/main" id="{D0061472-6413-4CD3-B69D-86CE8811F8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60" y="3017521"/>
            <a:ext cx="4863272" cy="3657917"/>
          </a:xfrm>
          <a:prstGeom prst="rect">
            <a:avLst/>
          </a:prstGeom>
        </p:spPr>
      </p:pic>
      <p:pic>
        <p:nvPicPr>
          <p:cNvPr id="11" name="Picture 10">
            <a:extLst>
              <a:ext uri="{FF2B5EF4-FFF2-40B4-BE49-F238E27FC236}">
                <a16:creationId xmlns:a16="http://schemas.microsoft.com/office/drawing/2014/main" id="{C5B18595-0575-43DF-A210-2BDB59A74B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35" y="0"/>
            <a:ext cx="5612191" cy="3156857"/>
          </a:xfrm>
          <a:prstGeom prst="rect">
            <a:avLst/>
          </a:prstGeom>
        </p:spPr>
      </p:pic>
      <p:sp>
        <p:nvSpPr>
          <p:cNvPr id="12" name="Rectangle 11">
            <a:extLst>
              <a:ext uri="{FF2B5EF4-FFF2-40B4-BE49-F238E27FC236}">
                <a16:creationId xmlns:a16="http://schemas.microsoft.com/office/drawing/2014/main" id="{D05DB2B3-C865-44D7-B546-52E4B6ABD6C6}"/>
              </a:ext>
            </a:extLst>
          </p:cNvPr>
          <p:cNvSpPr/>
          <p:nvPr/>
        </p:nvSpPr>
        <p:spPr>
          <a:xfrm>
            <a:off x="2114550" y="2514425"/>
            <a:ext cx="5829300" cy="98515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B16BD138-2C22-47F7-A19C-C32C3E3B9F8E}"/>
              </a:ext>
            </a:extLst>
          </p:cNvPr>
          <p:cNvSpPr txBox="1"/>
          <p:nvPr/>
        </p:nvSpPr>
        <p:spPr>
          <a:xfrm>
            <a:off x="2895286" y="2714616"/>
            <a:ext cx="4267827" cy="584775"/>
          </a:xfrm>
          <a:prstGeom prst="rect">
            <a:avLst/>
          </a:prstGeom>
          <a:noFill/>
        </p:spPr>
        <p:txBody>
          <a:bodyPr wrap="square" rtlCol="0">
            <a:spAutoFit/>
          </a:bodyPr>
          <a:lstStyle/>
          <a:p>
            <a:r>
              <a:rPr lang="en-US" sz="3200" b="1" dirty="0"/>
              <a:t>Who Are Pollinators?</a:t>
            </a:r>
          </a:p>
        </p:txBody>
      </p:sp>
    </p:spTree>
    <p:extLst>
      <p:ext uri="{BB962C8B-B14F-4D97-AF65-F5344CB8AC3E}">
        <p14:creationId xmlns:p14="http://schemas.microsoft.com/office/powerpoint/2010/main" val="1640927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9E4E34-708C-4904-AF02-8D90D064C682}"/>
              </a:ext>
            </a:extLst>
          </p:cNvPr>
          <p:cNvPicPr>
            <a:picLocks noChangeAspect="1"/>
          </p:cNvPicPr>
          <p:nvPr/>
        </p:nvPicPr>
        <p:blipFill>
          <a:blip r:embed="rId3"/>
          <a:stretch>
            <a:fillRect/>
          </a:stretch>
        </p:blipFill>
        <p:spPr>
          <a:xfrm>
            <a:off x="0" y="0"/>
            <a:ext cx="10058400" cy="7187067"/>
          </a:xfrm>
          <a:prstGeom prst="rect">
            <a:avLst/>
          </a:prstGeom>
        </p:spPr>
      </p:pic>
      <p:sp>
        <p:nvSpPr>
          <p:cNvPr id="2" name="Rectangle 1">
            <a:extLst>
              <a:ext uri="{FF2B5EF4-FFF2-40B4-BE49-F238E27FC236}">
                <a16:creationId xmlns:a16="http://schemas.microsoft.com/office/drawing/2014/main" id="{8C156DF1-4C2E-45C4-A203-579CE6871DFD}"/>
              </a:ext>
            </a:extLst>
          </p:cNvPr>
          <p:cNvSpPr/>
          <p:nvPr/>
        </p:nvSpPr>
        <p:spPr>
          <a:xfrm>
            <a:off x="0" y="0"/>
            <a:ext cx="10058400" cy="7187067"/>
          </a:xfrm>
          <a:prstGeom prst="rect">
            <a:avLst/>
          </a:prstGeom>
          <a:gradFill flip="none" rotWithShape="1">
            <a:gsLst>
              <a:gs pos="1000">
                <a:schemeClr val="accent1">
                  <a:shade val="30000"/>
                  <a:satMod val="115000"/>
                  <a:alpha val="93000"/>
                </a:schemeClr>
              </a:gs>
              <a:gs pos="50000">
                <a:schemeClr val="accent1">
                  <a:shade val="67500"/>
                  <a:satMod val="115000"/>
                  <a:alpha val="0"/>
                </a:schemeClr>
              </a:gs>
              <a:gs pos="100000">
                <a:schemeClr val="accent1">
                  <a:shade val="100000"/>
                  <a:satMod val="115000"/>
                  <a:alpha val="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E1B9C0D-F3BB-499F-88C5-9BB0843CA215}"/>
              </a:ext>
            </a:extLst>
          </p:cNvPr>
          <p:cNvSpPr txBox="1"/>
          <p:nvPr/>
        </p:nvSpPr>
        <p:spPr>
          <a:xfrm>
            <a:off x="944336" y="119742"/>
            <a:ext cx="8169728" cy="1200329"/>
          </a:xfrm>
          <a:prstGeom prst="rect">
            <a:avLst/>
          </a:prstGeom>
          <a:noFill/>
        </p:spPr>
        <p:txBody>
          <a:bodyPr wrap="square" rtlCol="0">
            <a:spAutoFit/>
          </a:bodyPr>
          <a:lstStyle/>
          <a:p>
            <a:pPr algn="ctr"/>
            <a:r>
              <a:rPr lang="en-US" sz="3600" b="1" dirty="0"/>
              <a:t>Bees:  The Most Important Pollinators</a:t>
            </a:r>
          </a:p>
        </p:txBody>
      </p:sp>
      <p:sp>
        <p:nvSpPr>
          <p:cNvPr id="6" name="Rectangle 5">
            <a:extLst>
              <a:ext uri="{FF2B5EF4-FFF2-40B4-BE49-F238E27FC236}">
                <a16:creationId xmlns:a16="http://schemas.microsoft.com/office/drawing/2014/main" id="{934CCA75-1B7E-41CE-AEEF-95C6CFCB2412}"/>
              </a:ext>
            </a:extLst>
          </p:cNvPr>
          <p:cNvSpPr/>
          <p:nvPr/>
        </p:nvSpPr>
        <p:spPr>
          <a:xfrm>
            <a:off x="1" y="3536951"/>
            <a:ext cx="4375150" cy="3650116"/>
          </a:xfrm>
          <a:prstGeom prst="rect">
            <a:avLst/>
          </a:prstGeom>
          <a:solidFill>
            <a:srgbClr val="A57D0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BC303CC-204C-4F38-9A89-FB9E0A372DE8}"/>
              </a:ext>
            </a:extLst>
          </p:cNvPr>
          <p:cNvSpPr txBox="1"/>
          <p:nvPr/>
        </p:nvSpPr>
        <p:spPr>
          <a:xfrm>
            <a:off x="174172" y="4003017"/>
            <a:ext cx="3940628" cy="2677656"/>
          </a:xfrm>
          <a:prstGeom prst="rect">
            <a:avLst/>
          </a:prstGeom>
          <a:noFill/>
        </p:spPr>
        <p:txBody>
          <a:bodyPr wrap="square" rtlCol="0">
            <a:spAutoFit/>
          </a:bodyPr>
          <a:lstStyle/>
          <a:p>
            <a:pPr marL="285750" indent="-285750">
              <a:buFont typeface="Arial" panose="020B0604020202020204" pitchFamily="34" charset="0"/>
              <a:buChar char="•"/>
            </a:pPr>
            <a:r>
              <a:rPr lang="en-US" sz="2800" b="1" dirty="0"/>
              <a:t>Actively collect and transport pollen</a:t>
            </a:r>
          </a:p>
          <a:p>
            <a:pPr marL="285750" indent="-285750">
              <a:buFont typeface="Arial" panose="020B0604020202020204" pitchFamily="34" charset="0"/>
              <a:buChar char="•"/>
            </a:pPr>
            <a:r>
              <a:rPr lang="en-US" sz="2800" b="1" dirty="0"/>
              <a:t>Exhibit flower constancy</a:t>
            </a:r>
          </a:p>
          <a:p>
            <a:pPr marL="285750" indent="-285750">
              <a:buFont typeface="Arial" panose="020B0604020202020204" pitchFamily="34" charset="0"/>
              <a:buChar char="•"/>
            </a:pPr>
            <a:r>
              <a:rPr lang="en-US" sz="2800" b="1" dirty="0"/>
              <a:t>Regularly forage in area around nest</a:t>
            </a:r>
          </a:p>
        </p:txBody>
      </p:sp>
    </p:spTree>
    <p:extLst>
      <p:ext uri="{BB962C8B-B14F-4D97-AF65-F5344CB8AC3E}">
        <p14:creationId xmlns:p14="http://schemas.microsoft.com/office/powerpoint/2010/main" val="3238247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tx1">
                <a:lumMod val="65000"/>
              </a:schemeClr>
            </a:gs>
            <a:gs pos="100000">
              <a:schemeClr val="bg1"/>
            </a:gs>
          </a:gsLst>
          <a:path path="circle">
            <a:fillToRect l="50000" t="100000" r="100000" b="50000"/>
          </a:path>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EC286-3FE3-49D7-BCE6-FE48622CD542}"/>
              </a:ext>
            </a:extLst>
          </p:cNvPr>
          <p:cNvPicPr>
            <a:picLocks noChangeAspect="1"/>
          </p:cNvPicPr>
          <p:nvPr/>
        </p:nvPicPr>
        <p:blipFill>
          <a:blip r:embed="rId3"/>
          <a:stretch>
            <a:fillRect/>
          </a:stretch>
        </p:blipFill>
        <p:spPr>
          <a:xfrm>
            <a:off x="0" y="0"/>
            <a:ext cx="10058400" cy="6675438"/>
          </a:xfrm>
          <a:prstGeom prst="rect">
            <a:avLst/>
          </a:prstGeom>
        </p:spPr>
      </p:pic>
      <p:sp>
        <p:nvSpPr>
          <p:cNvPr id="4" name="Rectangle 3">
            <a:extLst>
              <a:ext uri="{FF2B5EF4-FFF2-40B4-BE49-F238E27FC236}">
                <a16:creationId xmlns:a16="http://schemas.microsoft.com/office/drawing/2014/main" id="{4A51697E-860F-490F-819F-5B7CB8AB0DB1}"/>
              </a:ext>
            </a:extLst>
          </p:cNvPr>
          <p:cNvSpPr/>
          <p:nvPr/>
        </p:nvSpPr>
        <p:spPr>
          <a:xfrm>
            <a:off x="419101" y="163286"/>
            <a:ext cx="9214756" cy="2971800"/>
          </a:xfrm>
          <a:prstGeom prst="rect">
            <a:avLst/>
          </a:prstGeom>
          <a:gradFill>
            <a:gsLst>
              <a:gs pos="0">
                <a:srgbClr val="010000"/>
              </a:gs>
              <a:gs pos="0">
                <a:srgbClr val="584719">
                  <a:alpha val="46000"/>
                </a:srgbClr>
              </a:gs>
              <a:gs pos="100000">
                <a:schemeClr val="bg1"/>
              </a:gs>
            </a:gsLst>
            <a:path path="circle">
              <a:fillToRect l="50000" t="100000" r="10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49863F90-7277-498B-B1B3-43634DF51F34}"/>
              </a:ext>
            </a:extLst>
          </p:cNvPr>
          <p:cNvSpPr txBox="1"/>
          <p:nvPr/>
        </p:nvSpPr>
        <p:spPr>
          <a:xfrm>
            <a:off x="1262745" y="373537"/>
            <a:ext cx="7282541" cy="584775"/>
          </a:xfrm>
          <a:prstGeom prst="rect">
            <a:avLst/>
          </a:prstGeom>
          <a:noFill/>
        </p:spPr>
        <p:txBody>
          <a:bodyPr wrap="square" rtlCol="0">
            <a:spAutoFit/>
          </a:bodyPr>
          <a:lstStyle/>
          <a:p>
            <a:r>
              <a:rPr lang="en-US" sz="3200" b="1" dirty="0"/>
              <a:t>Honey Bees: Non-Native Pollinators</a:t>
            </a:r>
          </a:p>
        </p:txBody>
      </p:sp>
      <p:sp>
        <p:nvSpPr>
          <p:cNvPr id="6" name="TextBox 5">
            <a:extLst>
              <a:ext uri="{FF2B5EF4-FFF2-40B4-BE49-F238E27FC236}">
                <a16:creationId xmlns:a16="http://schemas.microsoft.com/office/drawing/2014/main" id="{E316D390-2D8D-437D-92A7-693B88CF7C71}"/>
              </a:ext>
            </a:extLst>
          </p:cNvPr>
          <p:cNvSpPr txBox="1"/>
          <p:nvPr/>
        </p:nvSpPr>
        <p:spPr>
          <a:xfrm>
            <a:off x="1117448" y="1168562"/>
            <a:ext cx="8101090"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Most crop pollination is done by the European honey bee.</a:t>
            </a:r>
          </a:p>
          <a:p>
            <a:pPr marL="342900" indent="-342900">
              <a:buFont typeface="Arial" panose="020B0604020202020204" pitchFamily="34" charset="0"/>
              <a:buChar char="•"/>
            </a:pPr>
            <a:r>
              <a:rPr lang="en-US" sz="2400" dirty="0"/>
              <a:t>Many crops are reliant on this single pollinator, which is experiencing many problems. </a:t>
            </a:r>
          </a:p>
          <a:p>
            <a:pPr marL="342900" indent="-342900">
              <a:buFont typeface="Arial" panose="020B0604020202020204" pitchFamily="34" charset="0"/>
              <a:buChar char="•"/>
            </a:pPr>
            <a:r>
              <a:rPr lang="en-US" sz="2400" dirty="0"/>
              <a:t>Native bees are efficient pollinators</a:t>
            </a:r>
          </a:p>
        </p:txBody>
      </p:sp>
    </p:spTree>
    <p:extLst>
      <p:ext uri="{BB962C8B-B14F-4D97-AF65-F5344CB8AC3E}">
        <p14:creationId xmlns:p14="http://schemas.microsoft.com/office/powerpoint/2010/main" val="2176026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BF7BFE-F62B-46E1-B58C-C7B6325FF4ED}"/>
              </a:ext>
            </a:extLst>
          </p:cNvPr>
          <p:cNvPicPr>
            <a:picLocks noChangeAspect="1"/>
          </p:cNvPicPr>
          <p:nvPr/>
        </p:nvPicPr>
        <p:blipFill>
          <a:blip r:embed="rId3"/>
          <a:stretch>
            <a:fillRect/>
          </a:stretch>
        </p:blipFill>
        <p:spPr>
          <a:xfrm>
            <a:off x="-3951" y="0"/>
            <a:ext cx="10062351" cy="6675438"/>
          </a:xfrm>
          <a:prstGeom prst="rect">
            <a:avLst/>
          </a:prstGeom>
        </p:spPr>
      </p:pic>
      <p:sp>
        <p:nvSpPr>
          <p:cNvPr id="7" name="Arrow: Left 6">
            <a:extLst>
              <a:ext uri="{FF2B5EF4-FFF2-40B4-BE49-F238E27FC236}">
                <a16:creationId xmlns:a16="http://schemas.microsoft.com/office/drawing/2014/main" id="{B5B37F53-3C42-4519-AFEB-13D58C1F0789}"/>
              </a:ext>
            </a:extLst>
          </p:cNvPr>
          <p:cNvSpPr/>
          <p:nvPr/>
        </p:nvSpPr>
        <p:spPr>
          <a:xfrm rot="20961182">
            <a:off x="5703498" y="1373820"/>
            <a:ext cx="1404258" cy="97651"/>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TextBox 7">
            <a:extLst>
              <a:ext uri="{FF2B5EF4-FFF2-40B4-BE49-F238E27FC236}">
                <a16:creationId xmlns:a16="http://schemas.microsoft.com/office/drawing/2014/main" id="{2C38F2AC-D4C3-448D-A715-0784A55EC533}"/>
              </a:ext>
            </a:extLst>
          </p:cNvPr>
          <p:cNvSpPr txBox="1"/>
          <p:nvPr/>
        </p:nvSpPr>
        <p:spPr>
          <a:xfrm>
            <a:off x="7061147" y="1068164"/>
            <a:ext cx="1398126" cy="369332"/>
          </a:xfrm>
          <a:prstGeom prst="rect">
            <a:avLst/>
          </a:prstGeom>
          <a:solidFill>
            <a:srgbClr val="010000"/>
          </a:solidFill>
        </p:spPr>
        <p:txBody>
          <a:bodyPr wrap="square" rtlCol="0">
            <a:spAutoFit/>
          </a:bodyPr>
          <a:lstStyle/>
          <a:p>
            <a:r>
              <a:rPr lang="en-US" dirty="0"/>
              <a:t>Varroa mite</a:t>
            </a:r>
          </a:p>
        </p:txBody>
      </p:sp>
      <p:sp>
        <p:nvSpPr>
          <p:cNvPr id="9" name="TextBox 8">
            <a:extLst>
              <a:ext uri="{FF2B5EF4-FFF2-40B4-BE49-F238E27FC236}">
                <a16:creationId xmlns:a16="http://schemas.microsoft.com/office/drawing/2014/main" id="{AEB726A2-4B38-494A-BEC8-3F5AEAFC7446}"/>
              </a:ext>
            </a:extLst>
          </p:cNvPr>
          <p:cNvSpPr txBox="1"/>
          <p:nvPr/>
        </p:nvSpPr>
        <p:spPr>
          <a:xfrm>
            <a:off x="2614064" y="278374"/>
            <a:ext cx="4822372" cy="584775"/>
          </a:xfrm>
          <a:prstGeom prst="rect">
            <a:avLst/>
          </a:prstGeom>
          <a:noFill/>
        </p:spPr>
        <p:txBody>
          <a:bodyPr wrap="square" rtlCol="0">
            <a:spAutoFit/>
          </a:bodyPr>
          <a:lstStyle/>
          <a:p>
            <a:r>
              <a:rPr lang="en-US" sz="3200" b="1" dirty="0">
                <a:solidFill>
                  <a:schemeClr val="bg1"/>
                </a:solidFill>
              </a:rPr>
              <a:t>Honey Bees in Decline</a:t>
            </a:r>
          </a:p>
        </p:txBody>
      </p:sp>
      <p:sp>
        <p:nvSpPr>
          <p:cNvPr id="10" name="Rectangle 9">
            <a:extLst>
              <a:ext uri="{FF2B5EF4-FFF2-40B4-BE49-F238E27FC236}">
                <a16:creationId xmlns:a16="http://schemas.microsoft.com/office/drawing/2014/main" id="{8DE40B39-3CF3-4D2F-85FA-BDE24611E1AC}"/>
              </a:ext>
            </a:extLst>
          </p:cNvPr>
          <p:cNvSpPr/>
          <p:nvPr/>
        </p:nvSpPr>
        <p:spPr>
          <a:xfrm>
            <a:off x="-3951" y="2940050"/>
            <a:ext cx="4226701" cy="3735387"/>
          </a:xfrm>
          <a:prstGeom prst="rect">
            <a:avLst/>
          </a:prstGeom>
          <a:solidFill>
            <a:schemeClr val="bg1">
              <a:alpha val="79000"/>
            </a:schemeClr>
          </a:solidFill>
          <a:ln>
            <a:noFill/>
          </a:ln>
          <a:effectLst>
            <a:reflection blurRad="6350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D4C9765-8663-43E6-8679-413118373D6B}"/>
              </a:ext>
            </a:extLst>
          </p:cNvPr>
          <p:cNvSpPr txBox="1"/>
          <p:nvPr/>
        </p:nvSpPr>
        <p:spPr>
          <a:xfrm>
            <a:off x="303411" y="3211577"/>
            <a:ext cx="3919339" cy="3185487"/>
          </a:xfrm>
          <a:prstGeom prst="rect">
            <a:avLst/>
          </a:prstGeom>
          <a:noFill/>
        </p:spPr>
        <p:txBody>
          <a:bodyPr wrap="square" rtlCol="0">
            <a:spAutoFit/>
          </a:bodyPr>
          <a:lstStyle/>
          <a:p>
            <a:pPr marL="285750" indent="-285750">
              <a:buFont typeface="Arial" panose="020B0604020202020204" pitchFamily="34" charset="0"/>
              <a:buChar char="•"/>
            </a:pPr>
            <a:r>
              <a:rPr lang="en-US" sz="2400" dirty="0"/>
              <a:t>30% decline in managed hives since 2006</a:t>
            </a:r>
          </a:p>
          <a:p>
            <a:pPr marL="285750" indent="-285750">
              <a:buFont typeface="Arial" panose="020B0604020202020204" pitchFamily="34" charset="0"/>
              <a:buChar char="•"/>
            </a:pPr>
            <a:r>
              <a:rPr lang="en-US" sz="2400" dirty="0"/>
              <a:t>Cropland requiring bee pollination has doubled</a:t>
            </a:r>
          </a:p>
          <a:p>
            <a:pPr marL="285750" indent="-285750">
              <a:buFont typeface="Arial" panose="020B0604020202020204" pitchFamily="34" charset="0"/>
              <a:buChar char="•"/>
            </a:pPr>
            <a:r>
              <a:rPr lang="en-US" sz="2400" dirty="0"/>
              <a:t>60% decline in feral colonies</a:t>
            </a:r>
          </a:p>
          <a:p>
            <a:endParaRPr lang="en-US" sz="900" dirty="0"/>
          </a:p>
          <a:p>
            <a:r>
              <a:rPr lang="en-US" sz="2400" b="1" dirty="0"/>
              <a:t>Causes</a:t>
            </a:r>
            <a:r>
              <a:rPr lang="en-US" sz="2400" dirty="0"/>
              <a:t>: Diseases, pests, honey prices.</a:t>
            </a:r>
          </a:p>
        </p:txBody>
      </p:sp>
    </p:spTree>
    <p:extLst>
      <p:ext uri="{BB962C8B-B14F-4D97-AF65-F5344CB8AC3E}">
        <p14:creationId xmlns:p14="http://schemas.microsoft.com/office/powerpoint/2010/main" val="155018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60507F-3C83-4D59-B1FB-4B55CD9E7BC2}"/>
              </a:ext>
            </a:extLst>
          </p:cNvPr>
          <p:cNvPicPr>
            <a:picLocks noChangeAspect="1"/>
          </p:cNvPicPr>
          <p:nvPr/>
        </p:nvPicPr>
        <p:blipFill rotWithShape="1">
          <a:blip r:embed="rId3"/>
          <a:srcRect l="1" r="11068"/>
          <a:stretch/>
        </p:blipFill>
        <p:spPr>
          <a:xfrm>
            <a:off x="1" y="0"/>
            <a:ext cx="10058400" cy="6675438"/>
          </a:xfrm>
          <a:prstGeom prst="rect">
            <a:avLst/>
          </a:prstGeom>
          <a:solidFill>
            <a:srgbClr val="F6D7DF"/>
          </a:solidFill>
          <a:ln>
            <a:noFill/>
          </a:ln>
        </p:spPr>
      </p:pic>
      <p:sp>
        <p:nvSpPr>
          <p:cNvPr id="6" name="TextBox 5">
            <a:extLst>
              <a:ext uri="{FF2B5EF4-FFF2-40B4-BE49-F238E27FC236}">
                <a16:creationId xmlns:a16="http://schemas.microsoft.com/office/drawing/2014/main" id="{67A45A25-52C2-494C-B702-9B854C257F67}"/>
              </a:ext>
            </a:extLst>
          </p:cNvPr>
          <p:cNvSpPr txBox="1"/>
          <p:nvPr/>
        </p:nvSpPr>
        <p:spPr>
          <a:xfrm>
            <a:off x="2479221" y="310810"/>
            <a:ext cx="6492163" cy="646331"/>
          </a:xfrm>
          <a:prstGeom prst="rect">
            <a:avLst/>
          </a:prstGeom>
          <a:noFill/>
        </p:spPr>
        <p:txBody>
          <a:bodyPr wrap="square" rtlCol="0">
            <a:spAutoFit/>
          </a:bodyPr>
          <a:lstStyle/>
          <a:p>
            <a:r>
              <a:rPr lang="en-US" sz="3600" b="1" dirty="0"/>
              <a:t>Native Bees as Pollinators</a:t>
            </a:r>
          </a:p>
        </p:txBody>
      </p:sp>
      <p:sp>
        <p:nvSpPr>
          <p:cNvPr id="2" name="Rectangle 1">
            <a:extLst>
              <a:ext uri="{FF2B5EF4-FFF2-40B4-BE49-F238E27FC236}">
                <a16:creationId xmlns:a16="http://schemas.microsoft.com/office/drawing/2014/main" id="{C835C4CE-9618-449D-8885-5F672B8AC18D}"/>
              </a:ext>
            </a:extLst>
          </p:cNvPr>
          <p:cNvSpPr/>
          <p:nvPr/>
        </p:nvSpPr>
        <p:spPr>
          <a:xfrm>
            <a:off x="0" y="1808941"/>
            <a:ext cx="4347287" cy="4865287"/>
          </a:xfrm>
          <a:prstGeom prst="rect">
            <a:avLst/>
          </a:prstGeom>
          <a:solidFill>
            <a:srgbClr val="B2A38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B364136-13CA-4A41-929B-A9787261D99D}"/>
              </a:ext>
            </a:extLst>
          </p:cNvPr>
          <p:cNvSpPr txBox="1"/>
          <p:nvPr/>
        </p:nvSpPr>
        <p:spPr>
          <a:xfrm>
            <a:off x="124408" y="2072968"/>
            <a:ext cx="4098472" cy="4601260"/>
          </a:xfrm>
          <a:prstGeom prst="rect">
            <a:avLst/>
          </a:prstGeom>
          <a:noFill/>
        </p:spPr>
        <p:txBody>
          <a:bodyPr wrap="square" rtlCol="0">
            <a:spAutoFit/>
          </a:bodyPr>
          <a:lstStyle/>
          <a:p>
            <a:r>
              <a:rPr lang="en-US" sz="2500" b="1" dirty="0">
                <a:solidFill>
                  <a:schemeClr val="bg1"/>
                </a:solidFill>
              </a:rPr>
              <a:t>Native bees are efficient pollinators:</a:t>
            </a:r>
          </a:p>
          <a:p>
            <a:endParaRPr lang="en-US" sz="2500" b="1" dirty="0">
              <a:solidFill>
                <a:schemeClr val="bg1"/>
              </a:solidFill>
            </a:endParaRPr>
          </a:p>
          <a:p>
            <a:pPr marL="285750" indent="-285750">
              <a:buFont typeface="Arial" panose="020B0604020202020204" pitchFamily="34" charset="0"/>
              <a:buChar char="•"/>
            </a:pPr>
            <a:r>
              <a:rPr lang="en-US" sz="2500" dirty="0">
                <a:solidFill>
                  <a:schemeClr val="bg1"/>
                </a:solidFill>
              </a:rPr>
              <a:t>Active earlier and later in the day</a:t>
            </a:r>
          </a:p>
          <a:p>
            <a:pPr marL="285750" indent="-285750">
              <a:buFont typeface="Arial" panose="020B0604020202020204" pitchFamily="34" charset="0"/>
              <a:buChar char="•"/>
            </a:pPr>
            <a:r>
              <a:rPr lang="en-US" sz="2500" dirty="0">
                <a:solidFill>
                  <a:schemeClr val="bg1"/>
                </a:solidFill>
              </a:rPr>
              <a:t>Collect both pollen and nectar</a:t>
            </a:r>
          </a:p>
          <a:p>
            <a:pPr marL="285750" indent="-285750">
              <a:buFont typeface="Arial" panose="020B0604020202020204" pitchFamily="34" charset="0"/>
              <a:buChar char="•"/>
            </a:pPr>
            <a:r>
              <a:rPr lang="en-US" sz="2500" dirty="0">
                <a:solidFill>
                  <a:schemeClr val="bg1"/>
                </a:solidFill>
              </a:rPr>
              <a:t>No rental fees</a:t>
            </a:r>
          </a:p>
          <a:p>
            <a:pPr marL="285750" indent="-285750">
              <a:buFont typeface="Arial" panose="020B0604020202020204" pitchFamily="34" charset="0"/>
              <a:buChar char="•"/>
            </a:pPr>
            <a:r>
              <a:rPr lang="en-US" sz="2500" dirty="0">
                <a:solidFill>
                  <a:schemeClr val="bg1"/>
                </a:solidFill>
              </a:rPr>
              <a:t>Can supplement honeybees if honey bees are hard to acquire</a:t>
            </a:r>
          </a:p>
          <a:p>
            <a:endParaRPr lang="en-US" dirty="0"/>
          </a:p>
        </p:txBody>
      </p:sp>
    </p:spTree>
    <p:extLst>
      <p:ext uri="{BB962C8B-B14F-4D97-AF65-F5344CB8AC3E}">
        <p14:creationId xmlns:p14="http://schemas.microsoft.com/office/powerpoint/2010/main" val="42236164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8492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A6FB37-DC01-458A-8812-2C729C7FF67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736"/>
            <a:ext cx="10058400" cy="6675438"/>
          </a:xfrm>
          <a:prstGeom prst="rect">
            <a:avLst/>
          </a:prstGeom>
        </p:spPr>
      </p:pic>
      <p:sp>
        <p:nvSpPr>
          <p:cNvPr id="6" name="TextBox 5">
            <a:extLst>
              <a:ext uri="{FF2B5EF4-FFF2-40B4-BE49-F238E27FC236}">
                <a16:creationId xmlns:a16="http://schemas.microsoft.com/office/drawing/2014/main" id="{803FDB2C-83AC-4BDC-8C41-AB8459E7634D}"/>
              </a:ext>
            </a:extLst>
          </p:cNvPr>
          <p:cNvSpPr txBox="1"/>
          <p:nvPr/>
        </p:nvSpPr>
        <p:spPr>
          <a:xfrm>
            <a:off x="2226131" y="198461"/>
            <a:ext cx="5965361" cy="646331"/>
          </a:xfrm>
          <a:prstGeom prst="rect">
            <a:avLst/>
          </a:prstGeom>
          <a:noFill/>
        </p:spPr>
        <p:txBody>
          <a:bodyPr wrap="square" rtlCol="0">
            <a:spAutoFit/>
          </a:bodyPr>
          <a:lstStyle/>
          <a:p>
            <a:r>
              <a:rPr lang="en-US" sz="3600" b="1" dirty="0">
                <a:solidFill>
                  <a:srgbClr val="3C2B12"/>
                </a:solidFill>
              </a:rPr>
              <a:t>Native Bees in Agriculture</a:t>
            </a:r>
          </a:p>
        </p:txBody>
      </p:sp>
      <p:sp>
        <p:nvSpPr>
          <p:cNvPr id="7" name="TextBox 6">
            <a:extLst>
              <a:ext uri="{FF2B5EF4-FFF2-40B4-BE49-F238E27FC236}">
                <a16:creationId xmlns:a16="http://schemas.microsoft.com/office/drawing/2014/main" id="{E5F6A689-C421-4E16-A3BD-033D94AEB797}"/>
              </a:ext>
            </a:extLst>
          </p:cNvPr>
          <p:cNvSpPr txBox="1"/>
          <p:nvPr/>
        </p:nvSpPr>
        <p:spPr>
          <a:xfrm>
            <a:off x="996041" y="1683887"/>
            <a:ext cx="8425543" cy="3970318"/>
          </a:xfrm>
          <a:prstGeom prst="rect">
            <a:avLst/>
          </a:prstGeom>
          <a:solidFill>
            <a:srgbClr val="3C2B12">
              <a:alpha val="60000"/>
            </a:srgbClr>
          </a:solidFill>
          <a:ln>
            <a:noFill/>
          </a:ln>
        </p:spPr>
        <p:txBody>
          <a:bodyPr wrap="square" rtlCol="0">
            <a:spAutoFit/>
          </a:bodyPr>
          <a:lstStyle/>
          <a:p>
            <a:r>
              <a:rPr lang="en-US" sz="2800" b="1" dirty="0"/>
              <a:t>Contribution of native bees to crop pollination:</a:t>
            </a:r>
          </a:p>
          <a:p>
            <a:endParaRPr lang="en-US" sz="2800" b="1" dirty="0"/>
          </a:p>
          <a:p>
            <a:pPr marL="342900" indent="-342900">
              <a:buFont typeface="Arial" panose="020B0604020202020204" pitchFamily="34" charset="0"/>
              <a:buChar char="•"/>
            </a:pPr>
            <a:r>
              <a:rPr lang="en-US" sz="2800" dirty="0">
                <a:latin typeface="Gill Sans MT" panose="020B0502020104020203" pitchFamily="34" charset="0"/>
              </a:rPr>
              <a:t>$3 billion in pollination services per year</a:t>
            </a:r>
            <a:endParaRPr lang="en-US" sz="2800" b="1" dirty="0">
              <a:latin typeface="Gill Sans MT" panose="020B0502020104020203" pitchFamily="34" charset="0"/>
            </a:endParaRPr>
          </a:p>
          <a:p>
            <a:pPr marL="342900" indent="-342900">
              <a:buFont typeface="Arial" panose="020B0604020202020204" pitchFamily="34" charset="0"/>
              <a:buChar char="•"/>
            </a:pPr>
            <a:r>
              <a:rPr lang="en-US" sz="2800" dirty="0"/>
              <a:t>80+ bee species recorded visiting berry crops in New England</a:t>
            </a:r>
          </a:p>
          <a:p>
            <a:pPr marL="342900" indent="-342900">
              <a:buFont typeface="Arial" panose="020B0604020202020204" pitchFamily="34" charset="0"/>
              <a:buChar char="•"/>
            </a:pPr>
            <a:r>
              <a:rPr lang="en-US" sz="2800" dirty="0"/>
              <a:t>100+ species documented in Wis. cranberries</a:t>
            </a:r>
          </a:p>
          <a:p>
            <a:pPr marL="342900" indent="-342900">
              <a:buFont typeface="Arial" panose="020B0604020202020204" pitchFamily="34" charset="0"/>
              <a:buChar char="•"/>
            </a:pPr>
            <a:r>
              <a:rPr lang="en-US" sz="2800" dirty="0"/>
              <a:t>100+ species visiting apples in N.Y. and Pa.</a:t>
            </a:r>
          </a:p>
          <a:p>
            <a:pPr marL="342900" indent="-342900">
              <a:buFont typeface="Arial" panose="020B0604020202020204" pitchFamily="34" charset="0"/>
              <a:buChar char="•"/>
            </a:pPr>
            <a:r>
              <a:rPr lang="en-US" sz="2800" dirty="0"/>
              <a:t>50+ species visiting tomato, sunflower or watermelon in Calif.</a:t>
            </a:r>
          </a:p>
        </p:txBody>
      </p:sp>
    </p:spTree>
    <p:extLst>
      <p:ext uri="{BB962C8B-B14F-4D97-AF65-F5344CB8AC3E}">
        <p14:creationId xmlns:p14="http://schemas.microsoft.com/office/powerpoint/2010/main" val="3939585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88A8B7-9E4E-4C37-BA57-02A3AC41842C}"/>
              </a:ext>
            </a:extLst>
          </p:cNvPr>
          <p:cNvPicPr>
            <a:picLocks noChangeAspect="1"/>
          </p:cNvPicPr>
          <p:nvPr/>
        </p:nvPicPr>
        <p:blipFill>
          <a:blip r:embed="rId3"/>
          <a:stretch>
            <a:fillRect/>
          </a:stretch>
        </p:blipFill>
        <p:spPr>
          <a:xfrm>
            <a:off x="-1" y="3318404"/>
            <a:ext cx="5283202" cy="3357035"/>
          </a:xfrm>
          <a:prstGeom prst="rect">
            <a:avLst/>
          </a:prstGeom>
        </p:spPr>
      </p:pic>
      <p:pic>
        <p:nvPicPr>
          <p:cNvPr id="5" name="Picture 4">
            <a:extLst>
              <a:ext uri="{FF2B5EF4-FFF2-40B4-BE49-F238E27FC236}">
                <a16:creationId xmlns:a16="http://schemas.microsoft.com/office/drawing/2014/main" id="{DC3D2390-0F97-4B48-A42A-D3A1B86403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8681" y="1"/>
            <a:ext cx="4839719" cy="3581400"/>
          </a:xfrm>
          <a:prstGeom prst="rect">
            <a:avLst/>
          </a:prstGeom>
        </p:spPr>
      </p:pic>
      <p:sp>
        <p:nvSpPr>
          <p:cNvPr id="6" name="Rectangle 5">
            <a:extLst>
              <a:ext uri="{FF2B5EF4-FFF2-40B4-BE49-F238E27FC236}">
                <a16:creationId xmlns:a16="http://schemas.microsoft.com/office/drawing/2014/main" id="{3A5BF342-E777-4B6D-AAC1-EE49096EDB5B}"/>
              </a:ext>
            </a:extLst>
          </p:cNvPr>
          <p:cNvSpPr/>
          <p:nvPr/>
        </p:nvSpPr>
        <p:spPr>
          <a:xfrm>
            <a:off x="-64521" y="0"/>
            <a:ext cx="5283202" cy="331840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A9979A4-2E83-4EED-B226-729BB6571451}"/>
              </a:ext>
            </a:extLst>
          </p:cNvPr>
          <p:cNvSpPr/>
          <p:nvPr/>
        </p:nvSpPr>
        <p:spPr>
          <a:xfrm>
            <a:off x="5192486" y="3318404"/>
            <a:ext cx="4865914" cy="335703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D82C2EE-5437-452B-9E1A-9B34C2DF06E7}"/>
              </a:ext>
            </a:extLst>
          </p:cNvPr>
          <p:cNvSpPr txBox="1"/>
          <p:nvPr/>
        </p:nvSpPr>
        <p:spPr>
          <a:xfrm>
            <a:off x="200480" y="1335794"/>
            <a:ext cx="4708071" cy="1938992"/>
          </a:xfrm>
          <a:prstGeom prst="rect">
            <a:avLst/>
          </a:prstGeom>
          <a:noFill/>
        </p:spPr>
        <p:txBody>
          <a:bodyPr wrap="square" rtlCol="0">
            <a:spAutoFit/>
          </a:bodyPr>
          <a:lstStyle/>
          <a:p>
            <a:r>
              <a:rPr lang="en-US" sz="2400" b="1" dirty="0">
                <a:solidFill>
                  <a:schemeClr val="bg1"/>
                </a:solidFill>
              </a:rPr>
              <a:t>Example: Cherry Tomatoes</a:t>
            </a:r>
          </a:p>
          <a:p>
            <a:endParaRPr lang="en-US" sz="2400" b="1" dirty="0">
              <a:solidFill>
                <a:schemeClr val="bg1"/>
              </a:solidFill>
            </a:endParaRPr>
          </a:p>
          <a:p>
            <a:r>
              <a:rPr lang="en-US" sz="2400" dirty="0">
                <a:solidFill>
                  <a:schemeClr val="bg1"/>
                </a:solidFill>
              </a:rPr>
              <a:t>When native bees were present, the production of </a:t>
            </a:r>
            <a:r>
              <a:rPr lang="en-US" sz="2400" dirty="0" err="1">
                <a:solidFill>
                  <a:schemeClr val="bg1"/>
                </a:solidFill>
              </a:rPr>
              <a:t>Sungold</a:t>
            </a:r>
            <a:r>
              <a:rPr lang="en-US" sz="2400" dirty="0">
                <a:solidFill>
                  <a:schemeClr val="bg1"/>
                </a:solidFill>
              </a:rPr>
              <a:t> cherry tomatoes almost tripled.</a:t>
            </a:r>
          </a:p>
        </p:txBody>
      </p:sp>
      <p:sp>
        <p:nvSpPr>
          <p:cNvPr id="9" name="TextBox 8">
            <a:extLst>
              <a:ext uri="{FF2B5EF4-FFF2-40B4-BE49-F238E27FC236}">
                <a16:creationId xmlns:a16="http://schemas.microsoft.com/office/drawing/2014/main" id="{19EB8C0E-FB51-4992-8407-F6845F115734}"/>
              </a:ext>
            </a:extLst>
          </p:cNvPr>
          <p:cNvSpPr txBox="1"/>
          <p:nvPr/>
        </p:nvSpPr>
        <p:spPr>
          <a:xfrm>
            <a:off x="11454" y="58773"/>
            <a:ext cx="5142707" cy="1015663"/>
          </a:xfrm>
          <a:prstGeom prst="rect">
            <a:avLst/>
          </a:prstGeom>
          <a:noFill/>
        </p:spPr>
        <p:txBody>
          <a:bodyPr wrap="square" rtlCol="0">
            <a:spAutoFit/>
          </a:bodyPr>
          <a:lstStyle/>
          <a:p>
            <a:pPr algn="ctr"/>
            <a:r>
              <a:rPr lang="en-US" sz="3000" b="1" dirty="0">
                <a:solidFill>
                  <a:schemeClr val="bg1"/>
                </a:solidFill>
              </a:rPr>
              <a:t>Buzz Pollination by </a:t>
            </a:r>
          </a:p>
          <a:p>
            <a:pPr algn="ctr"/>
            <a:r>
              <a:rPr lang="en-US" sz="3000" b="1" dirty="0">
                <a:solidFill>
                  <a:schemeClr val="bg1"/>
                </a:solidFill>
              </a:rPr>
              <a:t>Native Bees</a:t>
            </a:r>
          </a:p>
        </p:txBody>
      </p:sp>
      <p:sp>
        <p:nvSpPr>
          <p:cNvPr id="10" name="TextBox 9">
            <a:extLst>
              <a:ext uri="{FF2B5EF4-FFF2-40B4-BE49-F238E27FC236}">
                <a16:creationId xmlns:a16="http://schemas.microsoft.com/office/drawing/2014/main" id="{EFCB7EFD-EE4D-4FC5-A23F-8F2AF566F14C}"/>
              </a:ext>
            </a:extLst>
          </p:cNvPr>
          <p:cNvSpPr txBox="1"/>
          <p:nvPr/>
        </p:nvSpPr>
        <p:spPr>
          <a:xfrm>
            <a:off x="5468144" y="3843768"/>
            <a:ext cx="4405312" cy="1938992"/>
          </a:xfrm>
          <a:prstGeom prst="rect">
            <a:avLst/>
          </a:prstGeom>
          <a:noFill/>
        </p:spPr>
        <p:txBody>
          <a:bodyPr wrap="square" rtlCol="0">
            <a:spAutoFit/>
          </a:bodyPr>
          <a:lstStyle/>
          <a:p>
            <a:r>
              <a:rPr lang="en-US" sz="2400" b="1" dirty="0">
                <a:solidFill>
                  <a:schemeClr val="bg1"/>
                </a:solidFill>
              </a:rPr>
              <a:t>Hybrid sunflower production:</a:t>
            </a:r>
          </a:p>
          <a:p>
            <a:endParaRPr lang="en-US" sz="2400" dirty="0"/>
          </a:p>
          <a:p>
            <a:r>
              <a:rPr lang="en-US" sz="2400" dirty="0">
                <a:solidFill>
                  <a:schemeClr val="bg1"/>
                </a:solidFill>
              </a:rPr>
              <a:t>When native bees were present the seeds in hybrid sunflower fields more than doubled. </a:t>
            </a:r>
          </a:p>
        </p:txBody>
      </p:sp>
    </p:spTree>
    <p:extLst>
      <p:ext uri="{BB962C8B-B14F-4D97-AF65-F5344CB8AC3E}">
        <p14:creationId xmlns:p14="http://schemas.microsoft.com/office/powerpoint/2010/main" val="4251528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388D97-5CF3-4C26-A8BD-AC10F06C12F0}"/>
              </a:ext>
            </a:extLst>
          </p:cNvPr>
          <p:cNvPicPr>
            <a:picLocks noChangeAspect="1"/>
          </p:cNvPicPr>
          <p:nvPr/>
        </p:nvPicPr>
        <p:blipFill rotWithShape="1">
          <a:blip r:embed="rId3"/>
          <a:srcRect l="6867" r="501"/>
          <a:stretch/>
        </p:blipFill>
        <p:spPr>
          <a:xfrm>
            <a:off x="0" y="0"/>
            <a:ext cx="10058400" cy="6675438"/>
          </a:xfrm>
          <a:prstGeom prst="rect">
            <a:avLst/>
          </a:prstGeom>
        </p:spPr>
      </p:pic>
      <p:sp>
        <p:nvSpPr>
          <p:cNvPr id="2" name="Rectangle 1">
            <a:extLst>
              <a:ext uri="{FF2B5EF4-FFF2-40B4-BE49-F238E27FC236}">
                <a16:creationId xmlns:a16="http://schemas.microsoft.com/office/drawing/2014/main" id="{AD1C1EA5-B7A5-46B0-B56F-8854E6B8B8C8}"/>
              </a:ext>
            </a:extLst>
          </p:cNvPr>
          <p:cNvSpPr/>
          <p:nvPr/>
        </p:nvSpPr>
        <p:spPr>
          <a:xfrm>
            <a:off x="5829301" y="0"/>
            <a:ext cx="4229099" cy="4321629"/>
          </a:xfrm>
          <a:prstGeom prst="rect">
            <a:avLst/>
          </a:prstGeom>
          <a:solidFill>
            <a:schemeClr val="accent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0A8927BA-A27D-4F45-9A5E-A2C3FB4E9045}"/>
              </a:ext>
            </a:extLst>
          </p:cNvPr>
          <p:cNvSpPr txBox="1"/>
          <p:nvPr/>
        </p:nvSpPr>
        <p:spPr>
          <a:xfrm>
            <a:off x="5889171" y="145605"/>
            <a:ext cx="4098472" cy="646331"/>
          </a:xfrm>
          <a:prstGeom prst="rect">
            <a:avLst/>
          </a:prstGeom>
          <a:noFill/>
        </p:spPr>
        <p:txBody>
          <a:bodyPr wrap="square" rtlCol="0">
            <a:spAutoFit/>
          </a:bodyPr>
          <a:lstStyle/>
          <a:p>
            <a:r>
              <a:rPr lang="en-US" sz="3600" b="1" dirty="0">
                <a:solidFill>
                  <a:schemeClr val="bg1"/>
                </a:solidFill>
              </a:rPr>
              <a:t>Pollinators in Peril</a:t>
            </a:r>
          </a:p>
        </p:txBody>
      </p:sp>
      <p:sp>
        <p:nvSpPr>
          <p:cNvPr id="9" name="TextBox 8">
            <a:extLst>
              <a:ext uri="{FF2B5EF4-FFF2-40B4-BE49-F238E27FC236}">
                <a16:creationId xmlns:a16="http://schemas.microsoft.com/office/drawing/2014/main" id="{40173319-BD0E-4EB8-953F-3A62F62CC383}"/>
              </a:ext>
            </a:extLst>
          </p:cNvPr>
          <p:cNvSpPr txBox="1"/>
          <p:nvPr/>
        </p:nvSpPr>
        <p:spPr>
          <a:xfrm>
            <a:off x="6574971" y="1010205"/>
            <a:ext cx="2726872" cy="2785378"/>
          </a:xfrm>
          <a:prstGeom prst="rect">
            <a:avLst/>
          </a:prstGeom>
          <a:noFill/>
        </p:spPr>
        <p:txBody>
          <a:bodyPr wrap="square" rtlCol="0">
            <a:spAutoFit/>
          </a:bodyPr>
          <a:lstStyle/>
          <a:p>
            <a:r>
              <a:rPr lang="en-US" sz="2500" b="1" dirty="0">
                <a:solidFill>
                  <a:schemeClr val="bg1"/>
                </a:solidFill>
              </a:rPr>
              <a:t>Threats include:</a:t>
            </a:r>
          </a:p>
          <a:p>
            <a:endParaRPr lang="en-US" sz="2500" b="1" dirty="0">
              <a:solidFill>
                <a:schemeClr val="bg1"/>
              </a:solidFill>
            </a:endParaRPr>
          </a:p>
          <a:p>
            <a:pPr marL="285750" indent="-285750">
              <a:buFont typeface="Arial" panose="020B0604020202020204" pitchFamily="34" charset="0"/>
              <a:buChar char="•"/>
            </a:pPr>
            <a:r>
              <a:rPr lang="en-US" sz="2500" dirty="0">
                <a:solidFill>
                  <a:schemeClr val="bg1"/>
                </a:solidFill>
              </a:rPr>
              <a:t>Habitat loss</a:t>
            </a:r>
          </a:p>
          <a:p>
            <a:pPr marL="285750" indent="-285750">
              <a:buFont typeface="Arial" panose="020B0604020202020204" pitchFamily="34" charset="0"/>
              <a:buChar char="•"/>
            </a:pPr>
            <a:r>
              <a:rPr lang="en-US" sz="2500" dirty="0">
                <a:solidFill>
                  <a:schemeClr val="bg1"/>
                </a:solidFill>
              </a:rPr>
              <a:t>Pesticides</a:t>
            </a:r>
          </a:p>
          <a:p>
            <a:pPr marL="285750" indent="-285750">
              <a:buFont typeface="Arial" panose="020B0604020202020204" pitchFamily="34" charset="0"/>
              <a:buChar char="•"/>
            </a:pPr>
            <a:r>
              <a:rPr lang="en-US" sz="2500" dirty="0">
                <a:solidFill>
                  <a:schemeClr val="bg1"/>
                </a:solidFill>
              </a:rPr>
              <a:t>Pests</a:t>
            </a:r>
          </a:p>
          <a:p>
            <a:pPr marL="285750" indent="-285750">
              <a:buFont typeface="Arial" panose="020B0604020202020204" pitchFamily="34" charset="0"/>
              <a:buChar char="•"/>
            </a:pPr>
            <a:r>
              <a:rPr lang="en-US" sz="2500" dirty="0">
                <a:solidFill>
                  <a:schemeClr val="bg1"/>
                </a:solidFill>
              </a:rPr>
              <a:t>Climate change</a:t>
            </a:r>
          </a:p>
          <a:p>
            <a:pPr marL="285750" indent="-285750">
              <a:buFont typeface="Arial" panose="020B0604020202020204" pitchFamily="34" charset="0"/>
              <a:buChar char="•"/>
            </a:pPr>
            <a:r>
              <a:rPr lang="en-US" sz="2500" dirty="0">
                <a:solidFill>
                  <a:schemeClr val="bg1"/>
                </a:solidFill>
              </a:rPr>
              <a:t>Invasive plants</a:t>
            </a:r>
          </a:p>
        </p:txBody>
      </p:sp>
    </p:spTree>
    <p:extLst>
      <p:ext uri="{BB962C8B-B14F-4D97-AF65-F5344CB8AC3E}">
        <p14:creationId xmlns:p14="http://schemas.microsoft.com/office/powerpoint/2010/main" val="1745141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A480DE-91A9-42E0-8C85-19A005DC69F9}"/>
              </a:ext>
            </a:extLst>
          </p:cNvPr>
          <p:cNvPicPr>
            <a:picLocks noChangeAspect="1"/>
          </p:cNvPicPr>
          <p:nvPr/>
        </p:nvPicPr>
        <p:blipFill>
          <a:blip r:embed="rId3"/>
          <a:stretch>
            <a:fillRect/>
          </a:stretch>
        </p:blipFill>
        <p:spPr>
          <a:xfrm>
            <a:off x="4675415" y="0"/>
            <a:ext cx="5382985" cy="2754993"/>
          </a:xfrm>
          <a:prstGeom prst="rect">
            <a:avLst/>
          </a:prstGeom>
        </p:spPr>
      </p:pic>
      <p:pic>
        <p:nvPicPr>
          <p:cNvPr id="11" name="Picture 10">
            <a:extLst>
              <a:ext uri="{FF2B5EF4-FFF2-40B4-BE49-F238E27FC236}">
                <a16:creationId xmlns:a16="http://schemas.microsoft.com/office/drawing/2014/main" id="{490F58BB-8993-4F70-89FC-17023C67C4D3}"/>
              </a:ext>
            </a:extLst>
          </p:cNvPr>
          <p:cNvPicPr>
            <a:picLocks noChangeAspect="1"/>
          </p:cNvPicPr>
          <p:nvPr/>
        </p:nvPicPr>
        <p:blipFill>
          <a:blip r:embed="rId4"/>
          <a:stretch>
            <a:fillRect/>
          </a:stretch>
        </p:blipFill>
        <p:spPr>
          <a:xfrm>
            <a:off x="4675415" y="2611509"/>
            <a:ext cx="5382985" cy="4068124"/>
          </a:xfrm>
          <a:prstGeom prst="rect">
            <a:avLst/>
          </a:prstGeom>
        </p:spPr>
      </p:pic>
      <p:pic>
        <p:nvPicPr>
          <p:cNvPr id="13" name="Picture 12">
            <a:extLst>
              <a:ext uri="{FF2B5EF4-FFF2-40B4-BE49-F238E27FC236}">
                <a16:creationId xmlns:a16="http://schemas.microsoft.com/office/drawing/2014/main" id="{E9E6B3B3-6BFF-4BC2-96D4-4B722BE44266}"/>
              </a:ext>
            </a:extLst>
          </p:cNvPr>
          <p:cNvPicPr>
            <a:picLocks noChangeAspect="1"/>
          </p:cNvPicPr>
          <p:nvPr/>
        </p:nvPicPr>
        <p:blipFill>
          <a:blip r:embed="rId5"/>
          <a:stretch>
            <a:fillRect/>
          </a:stretch>
        </p:blipFill>
        <p:spPr>
          <a:xfrm>
            <a:off x="0" y="2874170"/>
            <a:ext cx="4675414" cy="3801268"/>
          </a:xfrm>
          <a:prstGeom prst="rect">
            <a:avLst/>
          </a:prstGeom>
        </p:spPr>
      </p:pic>
      <p:pic>
        <p:nvPicPr>
          <p:cNvPr id="15" name="Picture 14">
            <a:extLst>
              <a:ext uri="{FF2B5EF4-FFF2-40B4-BE49-F238E27FC236}">
                <a16:creationId xmlns:a16="http://schemas.microsoft.com/office/drawing/2014/main" id="{6D0557FD-AA2B-47AF-B6ED-E9AF91F3F4F2}"/>
              </a:ext>
            </a:extLst>
          </p:cNvPr>
          <p:cNvPicPr>
            <a:picLocks noChangeAspect="1"/>
          </p:cNvPicPr>
          <p:nvPr/>
        </p:nvPicPr>
        <p:blipFill>
          <a:blip r:embed="rId6"/>
          <a:stretch>
            <a:fillRect/>
          </a:stretch>
        </p:blipFill>
        <p:spPr>
          <a:xfrm>
            <a:off x="1" y="0"/>
            <a:ext cx="4675414" cy="3659500"/>
          </a:xfrm>
          <a:prstGeom prst="rect">
            <a:avLst/>
          </a:prstGeom>
        </p:spPr>
      </p:pic>
      <p:sp>
        <p:nvSpPr>
          <p:cNvPr id="17" name="Rectangle 16">
            <a:extLst>
              <a:ext uri="{FF2B5EF4-FFF2-40B4-BE49-F238E27FC236}">
                <a16:creationId xmlns:a16="http://schemas.microsoft.com/office/drawing/2014/main" id="{1EC43B98-A3D7-4919-8ACE-CEA230EB5CD3}"/>
              </a:ext>
            </a:extLst>
          </p:cNvPr>
          <p:cNvSpPr/>
          <p:nvPr/>
        </p:nvSpPr>
        <p:spPr>
          <a:xfrm>
            <a:off x="3124201" y="2611509"/>
            <a:ext cx="5851071" cy="12145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CEC29BD-4F29-497C-9CAF-BBA7D269BFB8}"/>
              </a:ext>
            </a:extLst>
          </p:cNvPr>
          <p:cNvSpPr txBox="1"/>
          <p:nvPr/>
        </p:nvSpPr>
        <p:spPr>
          <a:xfrm>
            <a:off x="3283390" y="2668638"/>
            <a:ext cx="5532691" cy="1077218"/>
          </a:xfrm>
          <a:prstGeom prst="rect">
            <a:avLst/>
          </a:prstGeom>
          <a:noFill/>
        </p:spPr>
        <p:txBody>
          <a:bodyPr wrap="square" rtlCol="0">
            <a:spAutoFit/>
          </a:bodyPr>
          <a:lstStyle/>
          <a:p>
            <a:pPr algn="ctr"/>
            <a:r>
              <a:rPr lang="en-US" sz="3200" b="1" dirty="0">
                <a:solidFill>
                  <a:schemeClr val="bg1"/>
                </a:solidFill>
              </a:rPr>
              <a:t>Four Sister Species of Bumble Bees in Decline</a:t>
            </a:r>
            <a:endParaRPr lang="en-US" sz="3200" b="1" dirty="0"/>
          </a:p>
        </p:txBody>
      </p:sp>
      <p:sp>
        <p:nvSpPr>
          <p:cNvPr id="19" name="Rectangle 18">
            <a:extLst>
              <a:ext uri="{FF2B5EF4-FFF2-40B4-BE49-F238E27FC236}">
                <a16:creationId xmlns:a16="http://schemas.microsoft.com/office/drawing/2014/main" id="{82CBBD96-991D-4B56-AD11-A1C189DF197C}"/>
              </a:ext>
            </a:extLst>
          </p:cNvPr>
          <p:cNvSpPr/>
          <p:nvPr/>
        </p:nvSpPr>
        <p:spPr>
          <a:xfrm>
            <a:off x="163286" y="130629"/>
            <a:ext cx="1905000" cy="473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3C4207-70CF-40E9-965E-06D0782363CA}"/>
              </a:ext>
            </a:extLst>
          </p:cNvPr>
          <p:cNvSpPr/>
          <p:nvPr/>
        </p:nvSpPr>
        <p:spPr>
          <a:xfrm>
            <a:off x="4914900" y="5980309"/>
            <a:ext cx="1905000" cy="473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CE62C38-2C2A-4BC0-B606-7EEC078007D2}"/>
              </a:ext>
            </a:extLst>
          </p:cNvPr>
          <p:cNvSpPr/>
          <p:nvPr/>
        </p:nvSpPr>
        <p:spPr>
          <a:xfrm>
            <a:off x="125186" y="6024197"/>
            <a:ext cx="1905000" cy="473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638D29C-B4CC-4C90-8BDF-EEB03D974100}"/>
              </a:ext>
            </a:extLst>
          </p:cNvPr>
          <p:cNvSpPr/>
          <p:nvPr/>
        </p:nvSpPr>
        <p:spPr>
          <a:xfrm>
            <a:off x="4724401" y="47016"/>
            <a:ext cx="1905000" cy="47352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4A8D296-0A1D-4450-8CF9-81CF96181FB3}"/>
              </a:ext>
            </a:extLst>
          </p:cNvPr>
          <p:cNvSpPr txBox="1"/>
          <p:nvPr/>
        </p:nvSpPr>
        <p:spPr>
          <a:xfrm>
            <a:off x="5339442" y="6032407"/>
            <a:ext cx="1240971" cy="369332"/>
          </a:xfrm>
          <a:prstGeom prst="rect">
            <a:avLst/>
          </a:prstGeom>
          <a:noFill/>
        </p:spPr>
        <p:txBody>
          <a:bodyPr wrap="square" rtlCol="0">
            <a:spAutoFit/>
          </a:bodyPr>
          <a:lstStyle/>
          <a:p>
            <a:r>
              <a:rPr lang="en-US" b="1" dirty="0">
                <a:solidFill>
                  <a:schemeClr val="bg1"/>
                </a:solidFill>
              </a:rPr>
              <a:t>Franklin’s</a:t>
            </a:r>
          </a:p>
        </p:txBody>
      </p:sp>
      <p:sp>
        <p:nvSpPr>
          <p:cNvPr id="25" name="TextBox 24">
            <a:extLst>
              <a:ext uri="{FF2B5EF4-FFF2-40B4-BE49-F238E27FC236}">
                <a16:creationId xmlns:a16="http://schemas.microsoft.com/office/drawing/2014/main" id="{1E3E0726-9CAB-4BB1-B274-E74193E7A08E}"/>
              </a:ext>
            </a:extLst>
          </p:cNvPr>
          <p:cNvSpPr txBox="1"/>
          <p:nvPr/>
        </p:nvSpPr>
        <p:spPr>
          <a:xfrm>
            <a:off x="4806045" y="113775"/>
            <a:ext cx="1774368" cy="369332"/>
          </a:xfrm>
          <a:prstGeom prst="rect">
            <a:avLst/>
          </a:prstGeom>
          <a:noFill/>
        </p:spPr>
        <p:txBody>
          <a:bodyPr wrap="square" rtlCol="0">
            <a:spAutoFit/>
          </a:bodyPr>
          <a:lstStyle/>
          <a:p>
            <a:r>
              <a:rPr lang="en-US" b="1" dirty="0">
                <a:solidFill>
                  <a:schemeClr val="bg1"/>
                </a:solidFill>
              </a:rPr>
              <a:t>Rusty Patched</a:t>
            </a:r>
          </a:p>
        </p:txBody>
      </p:sp>
      <p:sp>
        <p:nvSpPr>
          <p:cNvPr id="26" name="TextBox 25">
            <a:extLst>
              <a:ext uri="{FF2B5EF4-FFF2-40B4-BE49-F238E27FC236}">
                <a16:creationId xmlns:a16="http://schemas.microsoft.com/office/drawing/2014/main" id="{355811D7-5663-4109-B280-3AF148893932}"/>
              </a:ext>
            </a:extLst>
          </p:cNvPr>
          <p:cNvSpPr txBox="1"/>
          <p:nvPr/>
        </p:nvSpPr>
        <p:spPr>
          <a:xfrm>
            <a:off x="276226" y="182727"/>
            <a:ext cx="1679120" cy="369332"/>
          </a:xfrm>
          <a:prstGeom prst="rect">
            <a:avLst/>
          </a:prstGeom>
          <a:noFill/>
        </p:spPr>
        <p:txBody>
          <a:bodyPr wrap="square" rtlCol="0">
            <a:spAutoFit/>
          </a:bodyPr>
          <a:lstStyle/>
          <a:p>
            <a:r>
              <a:rPr lang="en-US" b="1" dirty="0" err="1">
                <a:solidFill>
                  <a:schemeClr val="bg1"/>
                </a:solidFill>
              </a:rPr>
              <a:t>Yellowbanded</a:t>
            </a:r>
            <a:endParaRPr lang="en-US" b="1" dirty="0">
              <a:solidFill>
                <a:schemeClr val="bg1"/>
              </a:solidFill>
            </a:endParaRPr>
          </a:p>
        </p:txBody>
      </p:sp>
      <p:sp>
        <p:nvSpPr>
          <p:cNvPr id="27" name="TextBox 26">
            <a:extLst>
              <a:ext uri="{FF2B5EF4-FFF2-40B4-BE49-F238E27FC236}">
                <a16:creationId xmlns:a16="http://schemas.microsoft.com/office/drawing/2014/main" id="{55CDF58A-3531-4DAE-AAAA-1FEDB4F9A9FD}"/>
              </a:ext>
            </a:extLst>
          </p:cNvPr>
          <p:cNvSpPr txBox="1"/>
          <p:nvPr/>
        </p:nvSpPr>
        <p:spPr>
          <a:xfrm>
            <a:off x="457200" y="6082366"/>
            <a:ext cx="1240971" cy="369332"/>
          </a:xfrm>
          <a:prstGeom prst="rect">
            <a:avLst/>
          </a:prstGeom>
          <a:noFill/>
        </p:spPr>
        <p:txBody>
          <a:bodyPr wrap="square" rtlCol="0">
            <a:spAutoFit/>
          </a:bodyPr>
          <a:lstStyle/>
          <a:p>
            <a:r>
              <a:rPr lang="en-US" b="1" dirty="0">
                <a:solidFill>
                  <a:schemeClr val="bg1"/>
                </a:solidFill>
              </a:rPr>
              <a:t>Western</a:t>
            </a:r>
          </a:p>
        </p:txBody>
      </p:sp>
    </p:spTree>
    <p:extLst>
      <p:ext uri="{BB962C8B-B14F-4D97-AF65-F5344CB8AC3E}">
        <p14:creationId xmlns:p14="http://schemas.microsoft.com/office/powerpoint/2010/main" val="3891048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07ED1A-3366-4108-9298-6071D339A5CC}"/>
              </a:ext>
            </a:extLst>
          </p:cNvPr>
          <p:cNvPicPr>
            <a:picLocks noChangeAspect="1"/>
          </p:cNvPicPr>
          <p:nvPr/>
        </p:nvPicPr>
        <p:blipFill>
          <a:blip r:embed="rId3"/>
          <a:stretch>
            <a:fillRect/>
          </a:stretch>
        </p:blipFill>
        <p:spPr>
          <a:xfrm>
            <a:off x="-1" y="-10262"/>
            <a:ext cx="10058400" cy="6695961"/>
          </a:xfrm>
          <a:prstGeom prst="rect">
            <a:avLst/>
          </a:prstGeom>
        </p:spPr>
      </p:pic>
      <p:sp>
        <p:nvSpPr>
          <p:cNvPr id="4" name="TextBox 3">
            <a:extLst>
              <a:ext uri="{FF2B5EF4-FFF2-40B4-BE49-F238E27FC236}">
                <a16:creationId xmlns:a16="http://schemas.microsoft.com/office/drawing/2014/main" id="{D848F307-399A-483E-824F-D1CE709F3EA2}"/>
              </a:ext>
            </a:extLst>
          </p:cNvPr>
          <p:cNvSpPr txBox="1"/>
          <p:nvPr/>
        </p:nvSpPr>
        <p:spPr>
          <a:xfrm>
            <a:off x="2049235" y="261257"/>
            <a:ext cx="5959929" cy="584775"/>
          </a:xfrm>
          <a:prstGeom prst="rect">
            <a:avLst/>
          </a:prstGeom>
          <a:noFill/>
        </p:spPr>
        <p:txBody>
          <a:bodyPr wrap="square" rtlCol="0">
            <a:spAutoFit/>
          </a:bodyPr>
          <a:lstStyle/>
          <a:p>
            <a:r>
              <a:rPr lang="en-US" sz="3200" b="1" dirty="0">
                <a:solidFill>
                  <a:schemeClr val="bg1"/>
                </a:solidFill>
              </a:rPr>
              <a:t>Pollination and Crop Security</a:t>
            </a:r>
          </a:p>
        </p:txBody>
      </p:sp>
      <p:sp>
        <p:nvSpPr>
          <p:cNvPr id="5" name="TextBox 4">
            <a:extLst>
              <a:ext uri="{FF2B5EF4-FFF2-40B4-BE49-F238E27FC236}">
                <a16:creationId xmlns:a16="http://schemas.microsoft.com/office/drawing/2014/main" id="{CDDEB2E6-9557-4BB2-B42F-20945D868F4E}"/>
              </a:ext>
            </a:extLst>
          </p:cNvPr>
          <p:cNvSpPr txBox="1"/>
          <p:nvPr/>
        </p:nvSpPr>
        <p:spPr>
          <a:xfrm>
            <a:off x="4125685" y="1317172"/>
            <a:ext cx="5753100" cy="4524315"/>
          </a:xfrm>
          <a:prstGeom prst="rect">
            <a:avLst/>
          </a:prstGeom>
          <a:solidFill>
            <a:srgbClr val="26261E">
              <a:alpha val="74000"/>
            </a:srgbClr>
          </a:solidFill>
        </p:spPr>
        <p:txBody>
          <a:bodyPr wrap="square" rtlCol="0">
            <a:spAutoFit/>
          </a:bodyPr>
          <a:lstStyle/>
          <a:p>
            <a:r>
              <a:rPr lang="en-US" sz="2400" b="1" dirty="0"/>
              <a:t>Even as bees decline, crop acreage requiring bee pollination grows:</a:t>
            </a:r>
          </a:p>
          <a:p>
            <a:endParaRPr lang="en-US" sz="2400" dirty="0"/>
          </a:p>
          <a:p>
            <a:pPr marL="285750" indent="-285750">
              <a:buFont typeface="Arial" panose="020B0604020202020204" pitchFamily="34" charset="0"/>
              <a:buChar char="•"/>
            </a:pPr>
            <a:r>
              <a:rPr lang="en-US" sz="2400" b="1" dirty="0"/>
              <a:t>Total global acreage requiring bee pollination rose 300% from 1961 to 2006. </a:t>
            </a:r>
          </a:p>
          <a:p>
            <a:pPr marL="285750" indent="-285750">
              <a:buFont typeface="Arial" panose="020B0604020202020204" pitchFamily="34" charset="0"/>
              <a:buChar char="•"/>
            </a:pPr>
            <a:r>
              <a:rPr lang="en-US" sz="2400" b="1" dirty="0"/>
              <a:t>Over the next decade, 5,000-10,000 new acres of Wis. cranberries will require this pollination.</a:t>
            </a:r>
          </a:p>
          <a:p>
            <a:pPr marL="285750" indent="-285750">
              <a:buFont typeface="Arial" panose="020B0604020202020204" pitchFamily="34" charset="0"/>
              <a:buChar char="•"/>
            </a:pPr>
            <a:r>
              <a:rPr lang="en-US" sz="2400" b="1" dirty="0"/>
              <a:t>In Calif., 150,000 new acres of almonds are anticipated to need assistance.</a:t>
            </a:r>
          </a:p>
        </p:txBody>
      </p:sp>
    </p:spTree>
    <p:extLst>
      <p:ext uri="{BB962C8B-B14F-4D97-AF65-F5344CB8AC3E}">
        <p14:creationId xmlns:p14="http://schemas.microsoft.com/office/powerpoint/2010/main" val="956528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F62302-D1C4-44DC-9450-0265B34F499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7051"/>
          <a:stretch/>
        </p:blipFill>
        <p:spPr>
          <a:xfrm>
            <a:off x="0" y="0"/>
            <a:ext cx="10058402" cy="6675437"/>
          </a:xfrm>
          <a:prstGeom prst="rect">
            <a:avLst/>
          </a:prstGeom>
        </p:spPr>
      </p:pic>
      <p:sp>
        <p:nvSpPr>
          <p:cNvPr id="11" name="TextBox 10">
            <a:extLst>
              <a:ext uri="{FF2B5EF4-FFF2-40B4-BE49-F238E27FC236}">
                <a16:creationId xmlns:a16="http://schemas.microsoft.com/office/drawing/2014/main" id="{7A98B928-6ACF-45C9-AA85-B98643FFE1A9}"/>
              </a:ext>
            </a:extLst>
          </p:cNvPr>
          <p:cNvSpPr txBox="1"/>
          <p:nvPr/>
        </p:nvSpPr>
        <p:spPr>
          <a:xfrm>
            <a:off x="3608875" y="138742"/>
            <a:ext cx="6260842" cy="1569660"/>
          </a:xfrm>
          <a:prstGeom prst="rect">
            <a:avLst/>
          </a:prstGeom>
          <a:noFill/>
        </p:spPr>
        <p:txBody>
          <a:bodyPr wrap="square" rtlCol="0">
            <a:spAutoFit/>
          </a:bodyPr>
          <a:lstStyle/>
          <a:p>
            <a:pPr marL="285756" indent="-285756" algn="r">
              <a:buFont typeface="Arial" panose="020B0604020202020204" pitchFamily="34" charset="0"/>
              <a:buChar char="•"/>
            </a:pPr>
            <a:r>
              <a:rPr lang="en-US" sz="3200" b="1" dirty="0"/>
              <a:t>The importance of pollination</a:t>
            </a:r>
          </a:p>
          <a:p>
            <a:pPr marL="285756" indent="-285756" algn="r">
              <a:buFont typeface="Arial" panose="020B0604020202020204" pitchFamily="34" charset="0"/>
              <a:buChar char="•"/>
            </a:pPr>
            <a:r>
              <a:rPr lang="en-US" sz="3200" b="1" dirty="0"/>
              <a:t>Who are pollinators?</a:t>
            </a:r>
          </a:p>
          <a:p>
            <a:pPr marL="285756" indent="-285756" algn="r">
              <a:buFont typeface="Arial" panose="020B0604020202020204" pitchFamily="34" charset="0"/>
              <a:buChar char="•"/>
            </a:pPr>
            <a:r>
              <a:rPr lang="en-US" sz="3200" b="1" dirty="0"/>
              <a:t>How are they threatened?</a:t>
            </a:r>
          </a:p>
        </p:txBody>
      </p:sp>
    </p:spTree>
    <p:extLst>
      <p:ext uri="{BB962C8B-B14F-4D97-AF65-F5344CB8AC3E}">
        <p14:creationId xmlns:p14="http://schemas.microsoft.com/office/powerpoint/2010/main" val="109073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1768929" y="1574257"/>
            <a:ext cx="6695804" cy="2529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3960" dirty="0">
                <a:cs typeface="Arial" charset="0"/>
              </a:rPr>
              <a:t>ADD LOCAL, AREA ANDSTATE INFORMATION ON DATES AND OTHER POLLINATORS EVENTS</a:t>
            </a:r>
          </a:p>
        </p:txBody>
      </p:sp>
      <p:pic>
        <p:nvPicPr>
          <p:cNvPr id="4" name="Picture 3">
            <a:extLst>
              <a:ext uri="{FF2B5EF4-FFF2-40B4-BE49-F238E27FC236}">
                <a16:creationId xmlns:a16="http://schemas.microsoft.com/office/drawing/2014/main" id="{E0B46C95-FD05-4B77-9DC5-5583AC9A89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876" y="5657294"/>
            <a:ext cx="1143095" cy="846048"/>
          </a:xfrm>
          <a:prstGeom prst="rect">
            <a:avLst/>
          </a:prstGeom>
        </p:spPr>
      </p:pic>
    </p:spTree>
    <p:extLst>
      <p:ext uri="{BB962C8B-B14F-4D97-AF65-F5344CB8AC3E}">
        <p14:creationId xmlns:p14="http://schemas.microsoft.com/office/powerpoint/2010/main" val="607777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FFC1F16-3964-4BAD-B42D-6B32C1637A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684394"/>
            <a:ext cx="4833257" cy="3000375"/>
          </a:xfrm>
          <a:prstGeom prst="rect">
            <a:avLst/>
          </a:prstGeom>
        </p:spPr>
      </p:pic>
      <p:pic>
        <p:nvPicPr>
          <p:cNvPr id="23" name="Picture 22">
            <a:extLst>
              <a:ext uri="{FF2B5EF4-FFF2-40B4-BE49-F238E27FC236}">
                <a16:creationId xmlns:a16="http://schemas.microsoft.com/office/drawing/2014/main" id="{D4F85004-F501-43E0-A3E7-7C459755ABF2}"/>
              </a:ext>
            </a:extLst>
          </p:cNvPr>
          <p:cNvPicPr>
            <a:picLocks noChangeAspect="1"/>
          </p:cNvPicPr>
          <p:nvPr/>
        </p:nvPicPr>
        <p:blipFill>
          <a:blip r:embed="rId4"/>
          <a:stretch>
            <a:fillRect/>
          </a:stretch>
        </p:blipFill>
        <p:spPr>
          <a:xfrm>
            <a:off x="5029200" y="0"/>
            <a:ext cx="5029199" cy="3331028"/>
          </a:xfrm>
          <a:prstGeom prst="rect">
            <a:avLst/>
          </a:prstGeom>
        </p:spPr>
      </p:pic>
      <p:pic>
        <p:nvPicPr>
          <p:cNvPr id="26" name="Picture 25">
            <a:extLst>
              <a:ext uri="{FF2B5EF4-FFF2-40B4-BE49-F238E27FC236}">
                <a16:creationId xmlns:a16="http://schemas.microsoft.com/office/drawing/2014/main" id="{906D93AA-42B1-4BFC-A136-46D463075321}"/>
              </a:ext>
            </a:extLst>
          </p:cNvPr>
          <p:cNvPicPr>
            <a:picLocks noChangeAspect="1"/>
          </p:cNvPicPr>
          <p:nvPr/>
        </p:nvPicPr>
        <p:blipFill>
          <a:blip r:embed="rId5"/>
          <a:stretch>
            <a:fillRect/>
          </a:stretch>
        </p:blipFill>
        <p:spPr>
          <a:xfrm>
            <a:off x="-1" y="0"/>
            <a:ext cx="5088035" cy="3816026"/>
          </a:xfrm>
          <a:prstGeom prst="rect">
            <a:avLst/>
          </a:prstGeom>
        </p:spPr>
      </p:pic>
      <p:pic>
        <p:nvPicPr>
          <p:cNvPr id="28" name="Picture 27">
            <a:extLst>
              <a:ext uri="{FF2B5EF4-FFF2-40B4-BE49-F238E27FC236}">
                <a16:creationId xmlns:a16="http://schemas.microsoft.com/office/drawing/2014/main" id="{10D8931E-1D45-4739-81EB-20F71863D3C9}"/>
              </a:ext>
            </a:extLst>
          </p:cNvPr>
          <p:cNvPicPr>
            <a:picLocks noChangeAspect="1"/>
          </p:cNvPicPr>
          <p:nvPr/>
        </p:nvPicPr>
        <p:blipFill>
          <a:blip r:embed="rId6"/>
          <a:stretch>
            <a:fillRect/>
          </a:stretch>
        </p:blipFill>
        <p:spPr>
          <a:xfrm>
            <a:off x="4833255" y="3192010"/>
            <a:ext cx="5225143" cy="3483428"/>
          </a:xfrm>
          <a:prstGeom prst="rect">
            <a:avLst/>
          </a:prstGeom>
        </p:spPr>
      </p:pic>
      <p:sp>
        <p:nvSpPr>
          <p:cNvPr id="33" name="Rectangle 32">
            <a:extLst>
              <a:ext uri="{FF2B5EF4-FFF2-40B4-BE49-F238E27FC236}">
                <a16:creationId xmlns:a16="http://schemas.microsoft.com/office/drawing/2014/main" id="{3D600550-8FD9-434E-9B11-E23F2F5DAACA}"/>
              </a:ext>
            </a:extLst>
          </p:cNvPr>
          <p:cNvSpPr/>
          <p:nvPr/>
        </p:nvSpPr>
        <p:spPr>
          <a:xfrm>
            <a:off x="2127380" y="2844683"/>
            <a:ext cx="5803640" cy="124563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TextBox 33">
            <a:extLst>
              <a:ext uri="{FF2B5EF4-FFF2-40B4-BE49-F238E27FC236}">
                <a16:creationId xmlns:a16="http://schemas.microsoft.com/office/drawing/2014/main" id="{43DDFA13-F93C-4CC5-8BB0-DAACF4BC1CDE}"/>
              </a:ext>
            </a:extLst>
          </p:cNvPr>
          <p:cNvSpPr txBox="1"/>
          <p:nvPr/>
        </p:nvSpPr>
        <p:spPr>
          <a:xfrm>
            <a:off x="2291213" y="3115037"/>
            <a:ext cx="5593644" cy="646331"/>
          </a:xfrm>
          <a:prstGeom prst="rect">
            <a:avLst/>
          </a:prstGeom>
          <a:noFill/>
        </p:spPr>
        <p:txBody>
          <a:bodyPr wrap="square" rtlCol="0">
            <a:spAutoFit/>
          </a:bodyPr>
          <a:lstStyle/>
          <a:p>
            <a:r>
              <a:rPr lang="en-US" sz="3600" b="1" dirty="0">
                <a:solidFill>
                  <a:schemeClr val="bg1"/>
                </a:solidFill>
              </a:rPr>
              <a:t>One in Every Three Bites</a:t>
            </a:r>
          </a:p>
        </p:txBody>
      </p:sp>
    </p:spTree>
    <p:extLst>
      <p:ext uri="{BB962C8B-B14F-4D97-AF65-F5344CB8AC3E}">
        <p14:creationId xmlns:p14="http://schemas.microsoft.com/office/powerpoint/2010/main" val="2757577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A1CA13-662D-4080-B88F-1348321D91F8}"/>
              </a:ext>
            </a:extLst>
          </p:cNvPr>
          <p:cNvPicPr>
            <a:picLocks noChangeAspect="1"/>
          </p:cNvPicPr>
          <p:nvPr/>
        </p:nvPicPr>
        <p:blipFill>
          <a:blip r:embed="rId3"/>
          <a:stretch>
            <a:fillRect/>
          </a:stretch>
        </p:blipFill>
        <p:spPr>
          <a:xfrm>
            <a:off x="1" y="1"/>
            <a:ext cx="10058399" cy="6686086"/>
          </a:xfrm>
          <a:prstGeom prst="rect">
            <a:avLst/>
          </a:prstGeom>
        </p:spPr>
      </p:pic>
      <p:sp>
        <p:nvSpPr>
          <p:cNvPr id="2" name="Rectangle 1">
            <a:extLst>
              <a:ext uri="{FF2B5EF4-FFF2-40B4-BE49-F238E27FC236}">
                <a16:creationId xmlns:a16="http://schemas.microsoft.com/office/drawing/2014/main" id="{FD15AFFB-939C-4ECE-A8C9-2A0666CA050A}"/>
              </a:ext>
            </a:extLst>
          </p:cNvPr>
          <p:cNvSpPr/>
          <p:nvPr/>
        </p:nvSpPr>
        <p:spPr>
          <a:xfrm>
            <a:off x="-1" y="-20063"/>
            <a:ext cx="5029200" cy="670614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07BB0E2-672C-4CB9-9A41-114D4F4E9E6F}"/>
              </a:ext>
            </a:extLst>
          </p:cNvPr>
          <p:cNvSpPr txBox="1"/>
          <p:nvPr/>
        </p:nvSpPr>
        <p:spPr>
          <a:xfrm>
            <a:off x="836407" y="-3078"/>
            <a:ext cx="3356385" cy="1446550"/>
          </a:xfrm>
          <a:prstGeom prst="rect">
            <a:avLst/>
          </a:prstGeom>
          <a:noFill/>
        </p:spPr>
        <p:txBody>
          <a:bodyPr wrap="square" rtlCol="0">
            <a:spAutoFit/>
          </a:bodyPr>
          <a:lstStyle/>
          <a:p>
            <a:pPr algn="ctr"/>
            <a:r>
              <a:rPr lang="en-US" sz="4400" b="1" dirty="0"/>
              <a:t>The Food </a:t>
            </a:r>
          </a:p>
          <a:p>
            <a:pPr algn="ctr"/>
            <a:r>
              <a:rPr lang="en-US" sz="4400" b="1" dirty="0"/>
              <a:t>We Eat</a:t>
            </a:r>
          </a:p>
        </p:txBody>
      </p:sp>
      <p:sp>
        <p:nvSpPr>
          <p:cNvPr id="10" name="TextBox 9">
            <a:extLst>
              <a:ext uri="{FF2B5EF4-FFF2-40B4-BE49-F238E27FC236}">
                <a16:creationId xmlns:a16="http://schemas.microsoft.com/office/drawing/2014/main" id="{E45F7EC2-8EBB-4F91-87D5-91234715086F}"/>
              </a:ext>
            </a:extLst>
          </p:cNvPr>
          <p:cNvSpPr txBox="1"/>
          <p:nvPr/>
        </p:nvSpPr>
        <p:spPr>
          <a:xfrm>
            <a:off x="277892" y="1393865"/>
            <a:ext cx="4473413" cy="4585871"/>
          </a:xfrm>
          <a:prstGeom prst="rect">
            <a:avLst/>
          </a:prstGeom>
          <a:noFill/>
        </p:spPr>
        <p:txBody>
          <a:bodyPr wrap="square" rtlCol="0">
            <a:spAutoFit/>
          </a:bodyPr>
          <a:lstStyle/>
          <a:p>
            <a:r>
              <a:rPr lang="en-US" sz="2800" b="1" dirty="0"/>
              <a:t>Pollinators:</a:t>
            </a:r>
          </a:p>
          <a:p>
            <a:pPr marL="457200" indent="-457200">
              <a:buFont typeface="Arial" panose="020B0604020202020204" pitchFamily="34" charset="0"/>
              <a:buChar char="•"/>
            </a:pPr>
            <a:r>
              <a:rPr lang="en-US" sz="2200" b="1" dirty="0"/>
              <a:t>Provide an ecosystem service that enables plants to produce fruits and seeds</a:t>
            </a:r>
          </a:p>
          <a:p>
            <a:pPr marL="457200" indent="-457200">
              <a:buFont typeface="Arial" panose="020B0604020202020204" pitchFamily="34" charset="0"/>
              <a:buChar char="•"/>
            </a:pPr>
            <a:r>
              <a:rPr lang="en-US" sz="2200" b="1" dirty="0"/>
              <a:t>Affect 35% of global agricultural land, supporting the production of 87 of the leading food crops worldwide.</a:t>
            </a:r>
          </a:p>
          <a:p>
            <a:pPr marL="457200" indent="-457200">
              <a:buFont typeface="Arial" panose="020B0604020202020204" pitchFamily="34" charset="0"/>
              <a:buChar char="•"/>
            </a:pPr>
            <a:r>
              <a:rPr lang="en-US" sz="2200" b="1" dirty="0"/>
              <a:t>Affect crops that are valued at over $24 billion in U.S. ($277 – 577 billion worldwide)</a:t>
            </a:r>
          </a:p>
        </p:txBody>
      </p:sp>
    </p:spTree>
    <p:extLst>
      <p:ext uri="{BB962C8B-B14F-4D97-AF65-F5344CB8AC3E}">
        <p14:creationId xmlns:p14="http://schemas.microsoft.com/office/powerpoint/2010/main" val="36529243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F466C9-99FF-47EA-A323-FFD3B1293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29769"/>
            <a:ext cx="10058401" cy="6705207"/>
          </a:xfrm>
          <a:prstGeom prst="rect">
            <a:avLst/>
          </a:prstGeom>
        </p:spPr>
      </p:pic>
      <p:sp>
        <p:nvSpPr>
          <p:cNvPr id="2" name="Rectangle 1">
            <a:extLst>
              <a:ext uri="{FF2B5EF4-FFF2-40B4-BE49-F238E27FC236}">
                <a16:creationId xmlns:a16="http://schemas.microsoft.com/office/drawing/2014/main" id="{40748C3A-0808-4761-B100-C41CEAD78EA2}"/>
              </a:ext>
            </a:extLst>
          </p:cNvPr>
          <p:cNvSpPr/>
          <p:nvPr/>
        </p:nvSpPr>
        <p:spPr>
          <a:xfrm>
            <a:off x="-1" y="-39974"/>
            <a:ext cx="8126187" cy="3192068"/>
          </a:xfrm>
          <a:prstGeom prst="rect">
            <a:avLst/>
          </a:prstGeom>
          <a:solidFill>
            <a:srgbClr val="E58D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F9A4DD-C495-464E-BE69-EB8F04D92B1A}"/>
              </a:ext>
            </a:extLst>
          </p:cNvPr>
          <p:cNvSpPr txBox="1"/>
          <p:nvPr/>
        </p:nvSpPr>
        <p:spPr>
          <a:xfrm>
            <a:off x="178166" y="26609"/>
            <a:ext cx="7769852" cy="584775"/>
          </a:xfrm>
          <a:prstGeom prst="rect">
            <a:avLst/>
          </a:prstGeom>
          <a:noFill/>
        </p:spPr>
        <p:txBody>
          <a:bodyPr wrap="square" rtlCol="0">
            <a:spAutoFit/>
          </a:bodyPr>
          <a:lstStyle/>
          <a:p>
            <a:r>
              <a:rPr lang="en-US" sz="3200" b="1" dirty="0">
                <a:solidFill>
                  <a:schemeClr val="bg1"/>
                </a:solidFill>
              </a:rPr>
              <a:t>Annual Value of Insect Pollinated Crops</a:t>
            </a:r>
          </a:p>
        </p:txBody>
      </p:sp>
      <p:sp>
        <p:nvSpPr>
          <p:cNvPr id="5" name="TextBox 4">
            <a:extLst>
              <a:ext uri="{FF2B5EF4-FFF2-40B4-BE49-F238E27FC236}">
                <a16:creationId xmlns:a16="http://schemas.microsoft.com/office/drawing/2014/main" id="{7036CEC1-A8A1-4788-A9E4-8F517F28B834}"/>
              </a:ext>
            </a:extLst>
          </p:cNvPr>
          <p:cNvSpPr txBox="1"/>
          <p:nvPr/>
        </p:nvSpPr>
        <p:spPr>
          <a:xfrm>
            <a:off x="1306794" y="912243"/>
            <a:ext cx="5512596"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Alfalfa (seed and forage) - $7 billion</a:t>
            </a:r>
          </a:p>
          <a:p>
            <a:pPr marL="285750" indent="-285750">
              <a:buFont typeface="Arial" panose="020B0604020202020204" pitchFamily="34" charset="0"/>
              <a:buChar char="•"/>
            </a:pPr>
            <a:r>
              <a:rPr lang="en-US" sz="2400" b="1" dirty="0">
                <a:solidFill>
                  <a:schemeClr val="bg1"/>
                </a:solidFill>
              </a:rPr>
              <a:t>Apple – Over $1.5 billion</a:t>
            </a:r>
          </a:p>
          <a:p>
            <a:pPr marL="285750" indent="-285750">
              <a:buFont typeface="Arial" panose="020B0604020202020204" pitchFamily="34" charset="0"/>
              <a:buChar char="•"/>
            </a:pPr>
            <a:r>
              <a:rPr lang="en-US" sz="2400" b="1" dirty="0">
                <a:solidFill>
                  <a:schemeClr val="bg1"/>
                </a:solidFill>
              </a:rPr>
              <a:t>Almond – Over $ 1.1 billion</a:t>
            </a:r>
          </a:p>
          <a:p>
            <a:pPr marL="285750" indent="-285750">
              <a:buFont typeface="Arial" panose="020B0604020202020204" pitchFamily="34" charset="0"/>
              <a:buChar char="•"/>
            </a:pPr>
            <a:r>
              <a:rPr lang="en-US" sz="2400" b="1" dirty="0">
                <a:solidFill>
                  <a:schemeClr val="bg1"/>
                </a:solidFill>
              </a:rPr>
              <a:t>Berries – Over $ 2.5 billion</a:t>
            </a:r>
          </a:p>
          <a:p>
            <a:pPr marL="285750" indent="-285750">
              <a:buFont typeface="Arial" panose="020B0604020202020204" pitchFamily="34" charset="0"/>
              <a:buChar char="•"/>
            </a:pPr>
            <a:r>
              <a:rPr lang="en-US" sz="2400" b="1" dirty="0">
                <a:solidFill>
                  <a:schemeClr val="bg1"/>
                </a:solidFill>
              </a:rPr>
              <a:t>Canola, soybean and cotton</a:t>
            </a:r>
          </a:p>
        </p:txBody>
      </p:sp>
    </p:spTree>
    <p:extLst>
      <p:ext uri="{BB962C8B-B14F-4D97-AF65-F5344CB8AC3E}">
        <p14:creationId xmlns:p14="http://schemas.microsoft.com/office/powerpoint/2010/main" val="2384870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A74F71-C933-46F4-95AA-72A29C8E3A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0052979" cy="6675438"/>
          </a:xfrm>
          <a:prstGeom prst="rect">
            <a:avLst/>
          </a:prstGeom>
        </p:spPr>
      </p:pic>
      <p:sp>
        <p:nvSpPr>
          <p:cNvPr id="4" name="TextBox 3">
            <a:extLst>
              <a:ext uri="{FF2B5EF4-FFF2-40B4-BE49-F238E27FC236}">
                <a16:creationId xmlns:a16="http://schemas.microsoft.com/office/drawing/2014/main" id="{AA401508-94E5-41E0-94E8-BF5438953E90}"/>
              </a:ext>
            </a:extLst>
          </p:cNvPr>
          <p:cNvSpPr txBox="1"/>
          <p:nvPr/>
        </p:nvSpPr>
        <p:spPr>
          <a:xfrm>
            <a:off x="1780952" y="77507"/>
            <a:ext cx="6491287" cy="584775"/>
          </a:xfrm>
          <a:prstGeom prst="rect">
            <a:avLst/>
          </a:prstGeom>
          <a:noFill/>
        </p:spPr>
        <p:txBody>
          <a:bodyPr wrap="square" rtlCol="0">
            <a:spAutoFit/>
          </a:bodyPr>
          <a:lstStyle/>
          <a:p>
            <a:pPr algn="ctr"/>
            <a:r>
              <a:rPr lang="en-US" sz="3200" b="1" dirty="0"/>
              <a:t>Native Plants Need Pollinators</a:t>
            </a:r>
          </a:p>
        </p:txBody>
      </p:sp>
      <p:pic>
        <p:nvPicPr>
          <p:cNvPr id="14" name="Picture 13">
            <a:extLst>
              <a:ext uri="{FF2B5EF4-FFF2-40B4-BE49-F238E27FC236}">
                <a16:creationId xmlns:a16="http://schemas.microsoft.com/office/drawing/2014/main" id="{0D004814-4979-47D0-833A-AB5EC4DF7A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2239" y="703607"/>
            <a:ext cx="1603375" cy="1456661"/>
          </a:xfrm>
          <a:prstGeom prst="rect">
            <a:avLst/>
          </a:prstGeom>
        </p:spPr>
      </p:pic>
      <p:pic>
        <p:nvPicPr>
          <p:cNvPr id="16" name="Picture 15">
            <a:extLst>
              <a:ext uri="{FF2B5EF4-FFF2-40B4-BE49-F238E27FC236}">
                <a16:creationId xmlns:a16="http://schemas.microsoft.com/office/drawing/2014/main" id="{05F98535-8246-4A4C-90F2-E336A246A9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2239" y="2233380"/>
            <a:ext cx="1603376" cy="962025"/>
          </a:xfrm>
          <a:prstGeom prst="rect">
            <a:avLst/>
          </a:prstGeom>
        </p:spPr>
      </p:pic>
      <p:pic>
        <p:nvPicPr>
          <p:cNvPr id="18" name="Picture 17">
            <a:extLst>
              <a:ext uri="{FF2B5EF4-FFF2-40B4-BE49-F238E27FC236}">
                <a16:creationId xmlns:a16="http://schemas.microsoft.com/office/drawing/2014/main" id="{D13757CC-DC15-441D-A9AD-3AB20EFE1E7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2239" y="3278054"/>
            <a:ext cx="1603376" cy="1256167"/>
          </a:xfrm>
          <a:prstGeom prst="rect">
            <a:avLst/>
          </a:prstGeom>
        </p:spPr>
      </p:pic>
      <p:pic>
        <p:nvPicPr>
          <p:cNvPr id="20" name="Picture 19">
            <a:extLst>
              <a:ext uri="{FF2B5EF4-FFF2-40B4-BE49-F238E27FC236}">
                <a16:creationId xmlns:a16="http://schemas.microsoft.com/office/drawing/2014/main" id="{A4F0C06A-54DC-4012-B491-0C17B576B7A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72239" y="4616870"/>
            <a:ext cx="1603376" cy="1671520"/>
          </a:xfrm>
          <a:prstGeom prst="rect">
            <a:avLst/>
          </a:prstGeom>
        </p:spPr>
      </p:pic>
    </p:spTree>
    <p:extLst>
      <p:ext uri="{BB962C8B-B14F-4D97-AF65-F5344CB8AC3E}">
        <p14:creationId xmlns:p14="http://schemas.microsoft.com/office/powerpoint/2010/main" val="1388115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650657-F9ED-4F54-A2E5-92E6B0541A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322209"/>
            <a:ext cx="5029200" cy="3353229"/>
          </a:xfrm>
          <a:prstGeom prst="rect">
            <a:avLst/>
          </a:prstGeom>
        </p:spPr>
      </p:pic>
      <p:pic>
        <p:nvPicPr>
          <p:cNvPr id="5" name="Picture 4">
            <a:extLst>
              <a:ext uri="{FF2B5EF4-FFF2-40B4-BE49-F238E27FC236}">
                <a16:creationId xmlns:a16="http://schemas.microsoft.com/office/drawing/2014/main" id="{3E095436-E3C7-4892-9DEE-C8AC2809BF9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9200" y="0"/>
            <a:ext cx="5029200" cy="3454400"/>
          </a:xfrm>
          <a:prstGeom prst="rect">
            <a:avLst/>
          </a:prstGeom>
        </p:spPr>
      </p:pic>
      <p:pic>
        <p:nvPicPr>
          <p:cNvPr id="7" name="Picture 6">
            <a:extLst>
              <a:ext uri="{FF2B5EF4-FFF2-40B4-BE49-F238E27FC236}">
                <a16:creationId xmlns:a16="http://schemas.microsoft.com/office/drawing/2014/main" id="{2D00497F-B228-488E-88AC-6DD3568C7CD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29200" y="3322209"/>
            <a:ext cx="5029200" cy="3350096"/>
          </a:xfrm>
          <a:prstGeom prst="rect">
            <a:avLst/>
          </a:prstGeom>
        </p:spPr>
      </p:pic>
      <p:sp>
        <p:nvSpPr>
          <p:cNvPr id="8" name="Rectangle 7">
            <a:extLst>
              <a:ext uri="{FF2B5EF4-FFF2-40B4-BE49-F238E27FC236}">
                <a16:creationId xmlns:a16="http://schemas.microsoft.com/office/drawing/2014/main" id="{1C40AAD6-11C3-43FA-8AFF-3EDC8CD9BA1F}"/>
              </a:ext>
            </a:extLst>
          </p:cNvPr>
          <p:cNvSpPr/>
          <p:nvPr/>
        </p:nvSpPr>
        <p:spPr>
          <a:xfrm>
            <a:off x="0" y="0"/>
            <a:ext cx="5029200" cy="332220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solidFill>
                <a:srgbClr val="00B0F0"/>
              </a:solidFill>
            </a:endParaRPr>
          </a:p>
        </p:txBody>
      </p:sp>
      <p:sp>
        <p:nvSpPr>
          <p:cNvPr id="9" name="TextBox 8">
            <a:extLst>
              <a:ext uri="{FF2B5EF4-FFF2-40B4-BE49-F238E27FC236}">
                <a16:creationId xmlns:a16="http://schemas.microsoft.com/office/drawing/2014/main" id="{CBE638A1-9AA3-4DA2-BD20-3B0D6C97E18B}"/>
              </a:ext>
            </a:extLst>
          </p:cNvPr>
          <p:cNvSpPr txBox="1"/>
          <p:nvPr/>
        </p:nvSpPr>
        <p:spPr>
          <a:xfrm>
            <a:off x="233363" y="214313"/>
            <a:ext cx="4505325" cy="3108543"/>
          </a:xfrm>
          <a:prstGeom prst="rect">
            <a:avLst/>
          </a:prstGeom>
          <a:noFill/>
        </p:spPr>
        <p:txBody>
          <a:bodyPr wrap="square" rtlCol="0">
            <a:spAutoFit/>
          </a:bodyPr>
          <a:lstStyle/>
          <a:p>
            <a:pPr algn="ctr"/>
            <a:r>
              <a:rPr lang="en-US" sz="3200" b="1" dirty="0">
                <a:solidFill>
                  <a:schemeClr val="bg1"/>
                </a:solidFill>
              </a:rPr>
              <a:t>Wildlife Food web</a:t>
            </a:r>
          </a:p>
          <a:p>
            <a:pPr algn="ctr"/>
            <a:endParaRPr lang="en-US" sz="2000" b="1" dirty="0">
              <a:solidFill>
                <a:schemeClr val="bg1"/>
              </a:solidFill>
            </a:endParaRPr>
          </a:p>
          <a:p>
            <a:pPr marL="342900" indent="-342900">
              <a:buFont typeface="Arial" panose="020B0604020202020204" pitchFamily="34" charset="0"/>
              <a:buChar char="•"/>
            </a:pPr>
            <a:r>
              <a:rPr lang="en-US" sz="2400" dirty="0">
                <a:solidFill>
                  <a:schemeClr val="bg1"/>
                </a:solidFill>
              </a:rPr>
              <a:t>Fruits and seeds are a major part of the diet of about 25 percent of birds and many mammals.</a:t>
            </a:r>
          </a:p>
          <a:p>
            <a:endParaRPr lang="en-US" sz="2400" dirty="0">
              <a:solidFill>
                <a:schemeClr val="bg1"/>
              </a:solidFill>
            </a:endParaRPr>
          </a:p>
          <a:p>
            <a:pPr marL="342900" indent="-342900">
              <a:buFont typeface="Arial" panose="020B0604020202020204" pitchFamily="34" charset="0"/>
              <a:buChar char="•"/>
            </a:pPr>
            <a:r>
              <a:rPr lang="en-US" sz="2400" dirty="0">
                <a:solidFill>
                  <a:schemeClr val="bg1"/>
                </a:solidFill>
              </a:rPr>
              <a:t>Pollinators are food for wildlife.</a:t>
            </a:r>
          </a:p>
        </p:txBody>
      </p:sp>
    </p:spTree>
    <p:extLst>
      <p:ext uri="{BB962C8B-B14F-4D97-AF65-F5344CB8AC3E}">
        <p14:creationId xmlns:p14="http://schemas.microsoft.com/office/powerpoint/2010/main" val="751210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96ECF5-A888-47A7-9A0E-A68E4B211627}"/>
              </a:ext>
            </a:extLst>
          </p:cNvPr>
          <p:cNvPicPr>
            <a:picLocks noChangeAspect="1"/>
          </p:cNvPicPr>
          <p:nvPr/>
        </p:nvPicPr>
        <p:blipFill>
          <a:blip r:embed="rId3"/>
          <a:stretch>
            <a:fillRect/>
          </a:stretch>
        </p:blipFill>
        <p:spPr>
          <a:xfrm>
            <a:off x="0" y="1382487"/>
            <a:ext cx="10058400" cy="5292951"/>
          </a:xfrm>
          <a:prstGeom prst="rect">
            <a:avLst/>
          </a:prstGeom>
        </p:spPr>
      </p:pic>
      <p:sp>
        <p:nvSpPr>
          <p:cNvPr id="5" name="Rectangle 4">
            <a:extLst>
              <a:ext uri="{FF2B5EF4-FFF2-40B4-BE49-F238E27FC236}">
                <a16:creationId xmlns:a16="http://schemas.microsoft.com/office/drawing/2014/main" id="{8BB56A5A-843E-4299-BD42-C611D42E0002}"/>
              </a:ext>
            </a:extLst>
          </p:cNvPr>
          <p:cNvSpPr/>
          <p:nvPr/>
        </p:nvSpPr>
        <p:spPr>
          <a:xfrm>
            <a:off x="0" y="1"/>
            <a:ext cx="10058400" cy="138248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0C59A7E-287D-4F93-A847-A8F363758EA3}"/>
              </a:ext>
            </a:extLst>
          </p:cNvPr>
          <p:cNvSpPr txBox="1"/>
          <p:nvPr/>
        </p:nvSpPr>
        <p:spPr>
          <a:xfrm>
            <a:off x="1750219" y="229579"/>
            <a:ext cx="6557962" cy="923330"/>
          </a:xfrm>
          <a:prstGeom prst="rect">
            <a:avLst/>
          </a:prstGeom>
          <a:noFill/>
        </p:spPr>
        <p:txBody>
          <a:bodyPr wrap="square" rtlCol="0">
            <a:spAutoFit/>
          </a:bodyPr>
          <a:lstStyle/>
          <a:p>
            <a:r>
              <a:rPr lang="en-US" sz="5400" b="1" dirty="0"/>
              <a:t>What is Pollination?</a:t>
            </a:r>
          </a:p>
        </p:txBody>
      </p:sp>
    </p:spTree>
    <p:extLst>
      <p:ext uri="{BB962C8B-B14F-4D97-AF65-F5344CB8AC3E}">
        <p14:creationId xmlns:p14="http://schemas.microsoft.com/office/powerpoint/2010/main" val="3851430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F67AC5-4E31-49C6-B70F-6AB4097BBD63}"/>
              </a:ext>
            </a:extLst>
          </p:cNvPr>
          <p:cNvPicPr>
            <a:picLocks noChangeAspect="1"/>
          </p:cNvPicPr>
          <p:nvPr/>
        </p:nvPicPr>
        <p:blipFill>
          <a:blip r:embed="rId3"/>
          <a:stretch>
            <a:fillRect/>
          </a:stretch>
        </p:blipFill>
        <p:spPr>
          <a:xfrm>
            <a:off x="0" y="1"/>
            <a:ext cx="10058400" cy="6675438"/>
          </a:xfrm>
          <a:prstGeom prst="rect">
            <a:avLst/>
          </a:prstGeom>
          <a:ln>
            <a:noFill/>
          </a:ln>
        </p:spPr>
      </p:pic>
      <p:sp>
        <p:nvSpPr>
          <p:cNvPr id="2" name="Rectangle 1">
            <a:extLst>
              <a:ext uri="{FF2B5EF4-FFF2-40B4-BE49-F238E27FC236}">
                <a16:creationId xmlns:a16="http://schemas.microsoft.com/office/drawing/2014/main" id="{E93F1486-7778-4027-99D7-A1795A391EC7}"/>
              </a:ext>
            </a:extLst>
          </p:cNvPr>
          <p:cNvSpPr/>
          <p:nvPr/>
        </p:nvSpPr>
        <p:spPr>
          <a:xfrm>
            <a:off x="5203371" y="1"/>
            <a:ext cx="4855029" cy="850899"/>
          </a:xfrm>
          <a:prstGeom prst="rect">
            <a:avLst/>
          </a:prstGeom>
          <a:solidFill>
            <a:srgbClr val="721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D38B382-A1C9-4568-B1C2-23D1A93DE2A7}"/>
              </a:ext>
            </a:extLst>
          </p:cNvPr>
          <p:cNvSpPr txBox="1"/>
          <p:nvPr/>
        </p:nvSpPr>
        <p:spPr>
          <a:xfrm>
            <a:off x="5511799" y="103414"/>
            <a:ext cx="4358821" cy="584775"/>
          </a:xfrm>
          <a:prstGeom prst="rect">
            <a:avLst/>
          </a:prstGeom>
          <a:noFill/>
        </p:spPr>
        <p:txBody>
          <a:bodyPr wrap="square" rtlCol="0">
            <a:spAutoFit/>
          </a:bodyPr>
          <a:lstStyle/>
          <a:p>
            <a:r>
              <a:rPr lang="en-US" sz="3200" b="1" dirty="0"/>
              <a:t>Types of Pollination:</a:t>
            </a:r>
          </a:p>
        </p:txBody>
      </p:sp>
      <p:sp>
        <p:nvSpPr>
          <p:cNvPr id="3" name="Rectangle 2">
            <a:extLst>
              <a:ext uri="{FF2B5EF4-FFF2-40B4-BE49-F238E27FC236}">
                <a16:creationId xmlns:a16="http://schemas.microsoft.com/office/drawing/2014/main" id="{F2A81056-A8A8-4D41-9F0B-FA5242B77B45}"/>
              </a:ext>
            </a:extLst>
          </p:cNvPr>
          <p:cNvSpPr/>
          <p:nvPr/>
        </p:nvSpPr>
        <p:spPr>
          <a:xfrm>
            <a:off x="5203371" y="791603"/>
            <a:ext cx="4855029" cy="2783448"/>
          </a:xfrm>
          <a:prstGeom prst="rect">
            <a:avLst/>
          </a:prstGeom>
          <a:solidFill>
            <a:srgbClr val="721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7BBF07-A4BA-40A3-BA92-9F3F8F46C5CE}"/>
              </a:ext>
            </a:extLst>
          </p:cNvPr>
          <p:cNvSpPr txBox="1"/>
          <p:nvPr/>
        </p:nvSpPr>
        <p:spPr>
          <a:xfrm>
            <a:off x="5437413" y="1029395"/>
            <a:ext cx="4686301"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a:t>Self-pollination: </a:t>
            </a:r>
            <a:r>
              <a:rPr lang="en-US" sz="2400" dirty="0"/>
              <a:t>transfer within a flower or flowers of the same plant</a:t>
            </a:r>
          </a:p>
          <a:p>
            <a:endParaRPr lang="en-US" sz="2400" b="1" dirty="0"/>
          </a:p>
          <a:p>
            <a:pPr marL="285750" indent="-285750">
              <a:buFont typeface="Arial" panose="020B0604020202020204" pitchFamily="34" charset="0"/>
              <a:buChar char="•"/>
            </a:pPr>
            <a:r>
              <a:rPr lang="en-US" sz="2400" b="1" dirty="0"/>
              <a:t>Cross Pollination: </a:t>
            </a:r>
            <a:r>
              <a:rPr lang="en-US" sz="2400" dirty="0"/>
              <a:t>transfer between plants</a:t>
            </a:r>
          </a:p>
        </p:txBody>
      </p:sp>
    </p:spTree>
    <p:extLst>
      <p:ext uri="{BB962C8B-B14F-4D97-AF65-F5344CB8AC3E}">
        <p14:creationId xmlns:p14="http://schemas.microsoft.com/office/powerpoint/2010/main" val="4108751589"/>
      </p:ext>
    </p:extLst>
  </p:cSld>
  <p:clrMapOvr>
    <a:masterClrMapping/>
  </p:clrMapOvr>
</p:sld>
</file>

<file path=ppt/theme/theme1.xml><?xml version="1.0" encoding="utf-8"?>
<a:theme xmlns:a="http://schemas.openxmlformats.org/drawingml/2006/main" name="Urban Pop">
  <a:themeElements>
    <a:clrScheme name="Expo">
      <a:dk1>
        <a:sysClr val="windowText" lastClr="000000"/>
      </a:dk1>
      <a:lt1>
        <a:sysClr val="window" lastClr="FFFFFF"/>
      </a:lt1>
      <a:dk2>
        <a:srgbClr val="263B86"/>
      </a:dk2>
      <a:lt2>
        <a:srgbClr val="76B6F2"/>
      </a:lt2>
      <a:accent1>
        <a:srgbClr val="FBC01E"/>
      </a:accent1>
      <a:accent2>
        <a:srgbClr val="EFE1A2"/>
      </a:accent2>
      <a:accent3>
        <a:srgbClr val="FA8716"/>
      </a:accent3>
      <a:accent4>
        <a:srgbClr val="BE0204"/>
      </a:accent4>
      <a:accent5>
        <a:srgbClr val="640F10"/>
      </a:accent5>
      <a:accent6>
        <a:srgbClr val="7E13E3"/>
      </a:accent6>
      <a:hlink>
        <a:srgbClr val="D2D200"/>
      </a:hlink>
      <a:folHlink>
        <a:srgbClr val="D0B9F8"/>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3261</TotalTime>
  <Words>3140</Words>
  <Application>Microsoft Office PowerPoint</Application>
  <PresentationFormat>Custom</PresentationFormat>
  <Paragraphs>228</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Gill Sans MT</vt:lpstr>
      <vt:lpstr>Times New Roman</vt:lpstr>
      <vt:lpstr>Wingdings 3</vt:lpstr>
      <vt:lpstr>Urban Pop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NACD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Contest  DIG DEEPER – Mysteries in the soil</dc:title>
  <dc:creator>Susan Schultz</dc:creator>
  <cp:lastModifiedBy>Diana Blackwood</cp:lastModifiedBy>
  <cp:revision>92</cp:revision>
  <dcterms:created xsi:type="dcterms:W3CDTF">2014-08-06T02:13:42Z</dcterms:created>
  <dcterms:modified xsi:type="dcterms:W3CDTF">2020-02-20T04:12:09Z</dcterms:modified>
</cp:coreProperties>
</file>